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8" r:id="rId4"/>
    <p:sldId id="2147480005" r:id="rId5"/>
    <p:sldId id="261" r:id="rId6"/>
    <p:sldId id="272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3" r:id="rId17"/>
    <p:sldId id="270" r:id="rId18"/>
    <p:sldId id="271" r:id="rId19"/>
    <p:sldId id="274" r:id="rId20"/>
    <p:sldId id="276" r:id="rId21"/>
    <p:sldId id="2147480008" r:id="rId22"/>
    <p:sldId id="278" r:id="rId23"/>
    <p:sldId id="2147480009" r:id="rId24"/>
    <p:sldId id="2147480006" r:id="rId25"/>
    <p:sldId id="2147480007" r:id="rId26"/>
    <p:sldId id="2147480016" r:id="rId27"/>
    <p:sldId id="2147480015" r:id="rId28"/>
    <p:sldId id="275" r:id="rId29"/>
    <p:sldId id="279" r:id="rId30"/>
    <p:sldId id="280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147480019" r:id="rId39"/>
    <p:sldId id="2147480018" r:id="rId40"/>
    <p:sldId id="292" r:id="rId41"/>
    <p:sldId id="291" r:id="rId42"/>
    <p:sldId id="2147480010" r:id="rId43"/>
    <p:sldId id="293" r:id="rId44"/>
    <p:sldId id="294" r:id="rId45"/>
    <p:sldId id="295" r:id="rId46"/>
    <p:sldId id="2147480014" r:id="rId47"/>
    <p:sldId id="296" r:id="rId48"/>
    <p:sldId id="297" r:id="rId49"/>
    <p:sldId id="2147480011" r:id="rId50"/>
    <p:sldId id="299" r:id="rId51"/>
    <p:sldId id="300" r:id="rId52"/>
    <p:sldId id="301" r:id="rId53"/>
    <p:sldId id="302" r:id="rId54"/>
    <p:sldId id="2147480012" r:id="rId55"/>
    <p:sldId id="2147480020" r:id="rId56"/>
    <p:sldId id="306" r:id="rId57"/>
    <p:sldId id="307" r:id="rId58"/>
    <p:sldId id="308" r:id="rId59"/>
    <p:sldId id="309" r:id="rId60"/>
    <p:sldId id="310" r:id="rId61"/>
    <p:sldId id="2147480017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2147480001" r:id="rId71"/>
    <p:sldId id="2147480021" r:id="rId72"/>
    <p:sldId id="2147480022" r:id="rId73"/>
    <p:sldId id="2147480023" r:id="rId74"/>
    <p:sldId id="2147479971" r:id="rId75"/>
    <p:sldId id="2147479982" r:id="rId76"/>
    <p:sldId id="2147479979" r:id="rId77"/>
    <p:sldId id="2147479984" r:id="rId78"/>
    <p:sldId id="2147480004" r:id="rId79"/>
    <p:sldId id="2147479997" r:id="rId80"/>
    <p:sldId id="2147480013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76539" autoAdjust="0"/>
  </p:normalViewPr>
  <p:slideViewPr>
    <p:cSldViewPr snapToGrid="0">
      <p:cViewPr varScale="1">
        <p:scale>
          <a:sx n="59" d="100"/>
          <a:sy n="59" d="100"/>
        </p:scale>
        <p:origin x="888" y="6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FE48A-35CE-4A22-9F48-E6E87E26041C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6E7B6-3FA3-4C1B-A766-E06FABF2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87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82763210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91434658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617134893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ble-diffusion-art.com/samplers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table-diffusion-art.com/sdxl-model" TargetMode="External"/><Relationship Id="rId4" Type="http://schemas.openxmlformats.org/officeDocument/2006/relationships/hyperlink" Target="https://stable-diffusion-art.com/how-to-use-vae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u012193416/article/details/133636351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ightning.ai/docs/torchmetrics/stable/multimodal/clip_score.html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628198079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系列解读（强烈推荐，写的很清楚） ：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https://zhuanlan.zhihu.com/p/382763210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altLang="zh-CN" dirty="0"/>
              <a:t>Shuffling BN</a:t>
            </a:r>
            <a:r>
              <a:rPr lang="zh-CN" altLang="en-US" dirty="0"/>
              <a:t>介绍：</a:t>
            </a:r>
            <a:r>
              <a:rPr lang="en-US" altLang="zh-CN" dirty="0"/>
              <a:t>https://blog.csdn.net/LoseInVain/article/details/120039316</a:t>
            </a:r>
          </a:p>
          <a:p>
            <a:endParaRPr lang="en-US" dirty="0"/>
          </a:p>
          <a:p>
            <a:r>
              <a:rPr lang="en-US" dirty="0"/>
              <a:t>Flamingo</a:t>
            </a:r>
            <a:r>
              <a:rPr lang="zh-CN" altLang="en-US" dirty="0"/>
              <a:t>模型主打的是它的</a:t>
            </a:r>
            <a:r>
              <a:rPr lang="en-US" dirty="0"/>
              <a:t>few-shot</a:t>
            </a:r>
            <a:r>
              <a:rPr lang="zh-CN" altLang="en-US" dirty="0"/>
              <a:t>能力，就是给定一些任务示例，然后可以对同样的任务做出回答，参考：</a:t>
            </a:r>
            <a:r>
              <a:rPr lang="en-US" altLang="zh-CN" dirty="0"/>
              <a:t>https://zhuanlan.zhihu.com/p/624336159 </a:t>
            </a:r>
            <a:endParaRPr lang="en-US" dirty="0"/>
          </a:p>
          <a:p>
            <a:r>
              <a:rPr lang="en-US" altLang="zh-CN" i="0" dirty="0" err="1"/>
              <a:t>PaLM</a:t>
            </a:r>
            <a:r>
              <a:rPr lang="en-US" altLang="zh-CN" i="0" dirty="0"/>
              <a:t>-E</a:t>
            </a:r>
            <a:r>
              <a:rPr lang="zh-CN" altLang="en-US" i="0" dirty="0"/>
              <a:t>和</a:t>
            </a:r>
            <a:r>
              <a:rPr lang="en-US" altLang="zh-CN" i="0" dirty="0"/>
              <a:t>Flamingo</a:t>
            </a:r>
            <a:r>
              <a:rPr lang="zh-CN" altLang="en-US" i="0" dirty="0"/>
              <a:t>都支持图文交错的输入，但是他们对于图片对应的</a:t>
            </a:r>
            <a:r>
              <a:rPr lang="en-US" altLang="zh-CN" i="0" dirty="0"/>
              <a:t>special token</a:t>
            </a:r>
            <a:r>
              <a:rPr lang="zh-CN" altLang="en-US" i="0" dirty="0"/>
              <a:t>处理不同。</a:t>
            </a:r>
            <a:r>
              <a:rPr lang="en-US" altLang="zh-CN" i="0" dirty="0" err="1"/>
              <a:t>PaLM</a:t>
            </a:r>
            <a:r>
              <a:rPr lang="en-US" altLang="zh-CN" i="0" dirty="0"/>
              <a:t>-E</a:t>
            </a:r>
            <a:r>
              <a:rPr lang="zh-CN" altLang="en-US" i="0" dirty="0"/>
              <a:t>会使用</a:t>
            </a:r>
            <a:r>
              <a:rPr lang="en-US" altLang="zh-CN" i="0" dirty="0"/>
              <a:t>&lt;img1&gt;/&lt;img2&gt;</a:t>
            </a:r>
            <a:r>
              <a:rPr lang="zh-CN" altLang="en-US" i="0" dirty="0"/>
              <a:t>这样的</a:t>
            </a:r>
            <a:r>
              <a:rPr lang="en-US" altLang="zh-CN" i="0" dirty="0"/>
              <a:t>token</a:t>
            </a:r>
            <a:r>
              <a:rPr lang="zh-CN" altLang="en-US" i="0" dirty="0"/>
              <a:t>来区别不同的图片，但是</a:t>
            </a:r>
            <a:r>
              <a:rPr lang="en-US" altLang="zh-CN" i="0" dirty="0"/>
              <a:t>Flamingo</a:t>
            </a:r>
            <a:r>
              <a:rPr lang="zh-CN" altLang="en-US" i="0" dirty="0"/>
              <a:t>同一个用</a:t>
            </a:r>
            <a:r>
              <a:rPr lang="en-US" altLang="zh-CN" i="0" dirty="0"/>
              <a:t>&lt;</a:t>
            </a:r>
            <a:r>
              <a:rPr lang="en-US" altLang="zh-CN" i="0" dirty="0" err="1"/>
              <a:t>img</a:t>
            </a:r>
            <a:r>
              <a:rPr lang="en-US" altLang="zh-CN" i="0" dirty="0"/>
              <a:t>&gt; token</a:t>
            </a:r>
            <a:r>
              <a:rPr lang="zh-CN" altLang="en-US" i="0" dirty="0"/>
              <a:t>来表示所有的图片。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82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CoCa</a:t>
            </a:r>
            <a:r>
              <a:rPr lang="zh-CN" altLang="en-US" dirty="0"/>
              <a:t>模型解读请参考：</a:t>
            </a:r>
            <a:r>
              <a:rPr lang="en-US" altLang="zh-CN" dirty="0"/>
              <a:t>https://zhuanlan.zhihu.com/p/627702632 </a:t>
            </a:r>
          </a:p>
          <a:p>
            <a:endParaRPr lang="en-US" altLang="zh-CN" dirty="0"/>
          </a:p>
          <a:p>
            <a:r>
              <a:rPr lang="en-US" altLang="zh-CN" dirty="0" err="1"/>
              <a:t>CoCa</a:t>
            </a:r>
            <a:r>
              <a:rPr lang="en-US" altLang="zh-CN" dirty="0"/>
              <a:t> </a:t>
            </a:r>
            <a:r>
              <a:rPr lang="zh-CN" altLang="en-US" dirty="0"/>
              <a:t>从头开始训练，只有一个阶段。</a:t>
            </a:r>
          </a:p>
          <a:p>
            <a:r>
              <a:rPr lang="zh-CN" altLang="en-US" dirty="0"/>
              <a:t>数据集包括 </a:t>
            </a:r>
            <a:r>
              <a:rPr lang="en-US" altLang="zh-CN" dirty="0"/>
              <a:t>JFT-3B</a:t>
            </a:r>
            <a:r>
              <a:rPr lang="zh-CN" altLang="en-US" dirty="0"/>
              <a:t>，以标签名称作为配对的文本，比如 </a:t>
            </a:r>
            <a:r>
              <a:rPr lang="en-US" altLang="zh-CN" dirty="0"/>
              <a:t>"a photo of the cat, animal"</a:t>
            </a:r>
            <a:r>
              <a:rPr lang="zh-CN" altLang="en-US" dirty="0"/>
              <a:t>。还有 </a:t>
            </a:r>
            <a:r>
              <a:rPr lang="en-US" altLang="zh-CN" dirty="0"/>
              <a:t>ALIGN </a:t>
            </a:r>
            <a:r>
              <a:rPr lang="zh-CN" altLang="en-US" dirty="0"/>
              <a:t>数据集，它是带噪声的 </a:t>
            </a:r>
            <a:r>
              <a:rPr lang="en-US" altLang="zh-CN" dirty="0"/>
              <a:t>alt-texts</a:t>
            </a:r>
            <a:r>
              <a:rPr lang="zh-CN" altLang="en-US" dirty="0"/>
              <a:t>。为了简单和预训练的效率，作者同时从头开始训练所有模型参数。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21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DINO involves feeding two distinct random transformations of an input</a:t>
            </a:r>
          </a:p>
          <a:p>
            <a:r>
              <a:rPr lang="en-US" dirty="0"/>
              <a:t>image into both the student and teacher networks. Both networks share the same architecture but</a:t>
            </a:r>
          </a:p>
          <a:p>
            <a:r>
              <a:rPr lang="en-US" dirty="0"/>
              <a:t>have different parameters. The output of the teacher network is centered by computing the mean</a:t>
            </a:r>
          </a:p>
          <a:p>
            <a:r>
              <a:rPr lang="en-US" dirty="0"/>
              <a:t>over the batch. Each network outputs a feature vector that is normalized with a temperature </a:t>
            </a:r>
            <a:r>
              <a:rPr lang="en-US" dirty="0" err="1"/>
              <a:t>softmax</a:t>
            </a:r>
            <a:endParaRPr lang="en-US" dirty="0"/>
          </a:p>
          <a:p>
            <a:r>
              <a:rPr lang="en-US" dirty="0"/>
              <a:t>applied to the feature dimension. The similarity between these features is quantified using a cross-</a:t>
            </a:r>
          </a:p>
          <a:p>
            <a:r>
              <a:rPr lang="en-US" dirty="0"/>
              <a:t>entropy loss. Additionally, a stop-gradient operator is applied to the teacher network to ensure that</a:t>
            </a:r>
          </a:p>
          <a:p>
            <a:r>
              <a:rPr lang="en-US" dirty="0"/>
              <a:t>gradients propagate exclusively through the student network. Moreover, DINO updates the teacher’s</a:t>
            </a:r>
          </a:p>
          <a:p>
            <a:r>
              <a:rPr lang="en-US" dirty="0"/>
              <a:t>parameters using an exponential moving average of the student’s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53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VQ-VAE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的解读可以参考：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https://zhuanlan.zhihu.com/p/91434658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56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err="1"/>
              <a:t>BEiT</a:t>
            </a:r>
            <a:r>
              <a:rPr lang="zh-CN" altLang="en-US" b="1" dirty="0"/>
              <a:t>：视觉</a:t>
            </a:r>
            <a:r>
              <a:rPr lang="en-US" altLang="zh-CN" b="1" dirty="0"/>
              <a:t>BERT</a:t>
            </a:r>
            <a:r>
              <a:rPr lang="zh-CN" altLang="en-US" b="1" dirty="0"/>
              <a:t>预训练模型 </a:t>
            </a:r>
            <a:r>
              <a:rPr lang="en-US" dirty="0"/>
              <a:t>https://zhuanlan.zhihu.com/p/381345343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54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altLang="zh-CN" dirty="0" err="1"/>
              <a:t>askGIT</a:t>
            </a:r>
            <a:r>
              <a:rPr lang="zh-CN" altLang="en-US" dirty="0"/>
              <a:t>的解读可以参考：</a:t>
            </a:r>
            <a:r>
              <a:rPr lang="en-US" altLang="zh-CN" dirty="0"/>
              <a:t>https://www.linkresearcher.com/theses/5700d7d6-5083-4dfd-94cf-5797fe2922d6</a:t>
            </a:r>
          </a:p>
          <a:p>
            <a:r>
              <a:rPr lang="zh-CN" altLang="en-US" dirty="0">
                <a:solidFill>
                  <a:srgbClr val="000000"/>
                </a:solidFill>
                <a:effectLst/>
              </a:rPr>
              <a:t>为了在推理时生成图像，该研究从一个空白 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canvas 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开始，所有 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token 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都被掩码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54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文生图模型之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Stable Diffusion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强烈推荐，作者根据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的源代码来解读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的各种实现细节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https://zhuanlan.zhihu.com/p/617134893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04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/>
              <a:t>SD1.x</a:t>
            </a:r>
            <a:r>
              <a:rPr lang="zh-CN" altLang="en-US" b="0" dirty="0"/>
              <a:t>所用的</a:t>
            </a:r>
            <a:r>
              <a:rPr lang="en-US" altLang="zh-CN" b="0" dirty="0"/>
              <a:t>CLIP</a:t>
            </a:r>
            <a:r>
              <a:rPr lang="zh-CN" altLang="en-US" b="0" dirty="0"/>
              <a:t>只支持</a:t>
            </a:r>
            <a:r>
              <a:rPr lang="en-US" altLang="zh-CN" b="0" dirty="0"/>
              <a:t>77</a:t>
            </a:r>
            <a:r>
              <a:rPr lang="zh-CN" altLang="en-US" b="0" dirty="0"/>
              <a:t>个</a:t>
            </a:r>
            <a:r>
              <a:rPr lang="en-US" altLang="zh-CN" b="0" dirty="0"/>
              <a:t>token</a:t>
            </a:r>
            <a:r>
              <a:rPr lang="zh-CN" altLang="en-US" b="0" dirty="0"/>
              <a:t>。那么超过</a:t>
            </a:r>
            <a:r>
              <a:rPr lang="en-US" altLang="zh-CN" b="0" dirty="0"/>
              <a:t>77</a:t>
            </a:r>
            <a:r>
              <a:rPr lang="zh-CN" altLang="en-US" b="0" dirty="0"/>
              <a:t>个</a:t>
            </a:r>
            <a:r>
              <a:rPr lang="en-US" altLang="zh-CN" b="0" dirty="0"/>
              <a:t>token</a:t>
            </a:r>
            <a:r>
              <a:rPr lang="zh-CN" altLang="en-US" b="0" dirty="0"/>
              <a:t>的</a:t>
            </a:r>
            <a:r>
              <a:rPr lang="en-US" altLang="zh-CN" b="0" dirty="0"/>
              <a:t>prompt</a:t>
            </a:r>
            <a:r>
              <a:rPr lang="zh-CN" altLang="en-US" b="0" dirty="0"/>
              <a:t>，</a:t>
            </a:r>
            <a:r>
              <a:rPr lang="en-US" altLang="zh-CN" b="0" dirty="0"/>
              <a:t>A1111 </a:t>
            </a:r>
            <a:r>
              <a:rPr lang="zh-CN" altLang="en-US" b="0" dirty="0"/>
              <a:t>中怎样处理（</a:t>
            </a:r>
            <a:r>
              <a:rPr lang="en-US" altLang="zh-CN" b="0" dirty="0"/>
              <a:t>https://zhuanlan.zhihu.com/p/635975479</a:t>
            </a:r>
            <a:r>
              <a:rPr lang="zh-CN" altLang="en-US" b="0" dirty="0"/>
              <a:t>）？</a:t>
            </a:r>
          </a:p>
          <a:p>
            <a:r>
              <a:rPr lang="zh-CN" altLang="en-US" dirty="0"/>
              <a:t>并不会截断从而只看前</a:t>
            </a:r>
            <a:r>
              <a:rPr lang="en-US" altLang="zh-CN" dirty="0"/>
              <a:t>77</a:t>
            </a:r>
            <a:r>
              <a:rPr lang="zh-CN" altLang="en-US" dirty="0"/>
              <a:t>个</a:t>
            </a:r>
            <a:r>
              <a:rPr lang="en-US" altLang="zh-CN" dirty="0"/>
              <a:t>token</a:t>
            </a:r>
            <a:r>
              <a:rPr lang="zh-CN" altLang="en-US" dirty="0"/>
              <a:t>。而是会按</a:t>
            </a:r>
            <a:r>
              <a:rPr lang="en-US" altLang="zh-CN" dirty="0"/>
              <a:t>77 token</a:t>
            </a:r>
            <a:r>
              <a:rPr lang="zh-CN" altLang="en-US" dirty="0"/>
              <a:t>长度切成多组，分别灌给 </a:t>
            </a:r>
            <a:r>
              <a:rPr lang="en-US" altLang="zh-CN" dirty="0"/>
              <a:t>CLIP </a:t>
            </a:r>
            <a:r>
              <a:rPr lang="zh-CN" altLang="en-US" dirty="0"/>
              <a:t>拿到 </a:t>
            </a:r>
            <a:r>
              <a:rPr lang="en-US" altLang="zh-CN" dirty="0"/>
              <a:t>text encoding</a:t>
            </a:r>
            <a:r>
              <a:rPr lang="zh-CN" altLang="en-US" dirty="0"/>
              <a:t>，最终把各组拼接成最终的</a:t>
            </a:r>
            <a:r>
              <a:rPr lang="en-US" altLang="zh-CN" dirty="0"/>
              <a:t>encoding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53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44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zh-CN" altLang="en-US" dirty="0"/>
              <a:t>参考（</a:t>
            </a:r>
            <a:r>
              <a:rPr lang="zh-CN" altLang="en-US" b="1" dirty="0"/>
              <a:t>推荐</a:t>
            </a:r>
            <a:r>
              <a:rPr lang="zh-CN" altLang="en-US" dirty="0"/>
              <a:t>）：</a:t>
            </a:r>
            <a:r>
              <a:rPr lang="en-US" dirty="0"/>
              <a:t>https://stable-diffusion-art.com/stable-cascade/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Stage C</a:t>
            </a:r>
          </a:p>
          <a:p>
            <a:r>
              <a:rPr lang="en-US" dirty="0"/>
              <a:t>Stage C is a </a:t>
            </a:r>
            <a:r>
              <a:rPr lang="en-US" dirty="0">
                <a:hlinkClick r:id="rId3"/>
              </a:rPr>
              <a:t>sampling</a:t>
            </a:r>
            <a:r>
              <a:rPr lang="en-US" dirty="0"/>
              <a:t> process. This stage sets the global composition of the image.</a:t>
            </a:r>
          </a:p>
          <a:p>
            <a:r>
              <a:rPr lang="en-US" dirty="0"/>
              <a:t>It is like Stable Diffusion’s denoising steps in the latent space. A noise predictor denoises a random latent image conditioned by the text prompt. It stays as a latent. No </a:t>
            </a:r>
            <a:r>
              <a:rPr lang="en-US" dirty="0">
                <a:hlinkClick r:id="rId4"/>
              </a:rPr>
              <a:t>VAE</a:t>
            </a:r>
            <a:r>
              <a:rPr lang="en-US" dirty="0"/>
              <a:t> decoder is applied. </a:t>
            </a:r>
          </a:p>
          <a:p>
            <a:r>
              <a:rPr lang="en-US" dirty="0"/>
              <a:t>The output of Stage C is a latent capturing the global composition of the image.</a:t>
            </a:r>
          </a:p>
          <a:p>
            <a:r>
              <a:rPr lang="en-US" dirty="0"/>
              <a:t>Unlike Stable Diffusion, this latent won’t be decoded to a pixel image but instead used as a </a:t>
            </a:r>
            <a:r>
              <a:rPr lang="en-US" b="1" dirty="0"/>
              <a:t>conditioning</a:t>
            </a:r>
            <a:r>
              <a:rPr lang="en-US" dirty="0"/>
              <a:t> at Stage B.</a:t>
            </a:r>
          </a:p>
          <a:p>
            <a:r>
              <a:rPr lang="en-US" b="1" dirty="0"/>
              <a:t>Stage B</a:t>
            </a:r>
          </a:p>
          <a:p>
            <a:r>
              <a:rPr lang="en-US" dirty="0"/>
              <a:t>Stage B is again a sampling process. So, we have two sampling modules in Stable Cascade. </a:t>
            </a:r>
          </a:p>
          <a:p>
            <a:r>
              <a:rPr lang="en-US" dirty="0"/>
              <a:t>Stage B is responsible for filling in fine details in the latent space. It is like the refiner model in the </a:t>
            </a:r>
            <a:r>
              <a:rPr lang="en-US" dirty="0">
                <a:hlinkClick r:id="rId5"/>
              </a:rPr>
              <a:t>SDXL pipeline</a:t>
            </a:r>
            <a:r>
              <a:rPr lang="en-US" dirty="0"/>
              <a:t>.</a:t>
            </a:r>
          </a:p>
          <a:p>
            <a:r>
              <a:rPr lang="en-US" dirty="0"/>
              <a:t>It uses Stage C’s output and the text prompt as the conditioning in the denoising process.</a:t>
            </a:r>
          </a:p>
          <a:p>
            <a:r>
              <a:rPr lang="en-US" b="1" dirty="0"/>
              <a:t>Stage A</a:t>
            </a:r>
          </a:p>
          <a:p>
            <a:r>
              <a:rPr lang="en-US" dirty="0"/>
              <a:t>Stage A applies the VAE Decoder to convert the latent image into a pixel image. This process is similar to Stable Diffusion’s VAE Decoder.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Finetuning and ControlNet</a:t>
            </a:r>
          </a:p>
          <a:p>
            <a:r>
              <a:rPr lang="en-US" dirty="0"/>
              <a:t>All finetuning, ControlNet conditioning and </a:t>
            </a:r>
            <a:r>
              <a:rPr lang="en-US" dirty="0" err="1"/>
              <a:t>LoRA</a:t>
            </a:r>
            <a:r>
              <a:rPr lang="en-US" dirty="0"/>
              <a:t> should work by finetuning or applying to the Stage C model alone.</a:t>
            </a:r>
          </a:p>
          <a:p>
            <a:r>
              <a:rPr lang="en-US" dirty="0"/>
              <a:t>The stages B and A models do not need to be updated.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76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https://github.com/FlagAI-Open/FlagAI/blob/master/examples/AltDiffusion-m18/README.md</a:t>
            </a:r>
          </a:p>
          <a:p>
            <a:endParaRPr lang="en-US" dirty="0"/>
          </a:p>
          <a:p>
            <a:r>
              <a:rPr lang="zh-CN" altLang="en-US" dirty="0"/>
              <a:t>注意：上图中</a:t>
            </a:r>
            <a:r>
              <a:rPr lang="en-US" altLang="zh-CN" dirty="0" err="1"/>
              <a:t>AltDiffusion</a:t>
            </a:r>
            <a:r>
              <a:rPr lang="zh-CN" altLang="en-US" dirty="0"/>
              <a:t>模型的训练是分为两个阶段，图中提到的重构损失可能有歧义，通过查看论文，可以看出他的训练时的目标函数和一般</a:t>
            </a:r>
            <a:r>
              <a:rPr lang="en-US" altLang="zh-CN" dirty="0"/>
              <a:t>SD</a:t>
            </a:r>
            <a:r>
              <a:rPr lang="zh-CN" altLang="en-US" dirty="0"/>
              <a:t>训练时的是一致的（也就是这里的</a:t>
            </a:r>
            <a:r>
              <a:rPr lang="en-US" altLang="zh-CN" dirty="0"/>
              <a:t>loss</a:t>
            </a:r>
            <a:r>
              <a:rPr lang="zh-CN" altLang="en-US" dirty="0"/>
              <a:t>是预测的噪音，而不是</a:t>
            </a:r>
            <a:r>
              <a:rPr lang="en-US" altLang="zh-CN" dirty="0"/>
              <a:t>x0</a:t>
            </a:r>
            <a:r>
              <a:rPr lang="zh-CN" altLang="en-US" dirty="0"/>
              <a:t>）。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50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https://datarelease.blob.core.windows.net/tutorial/vision_foundation_models_2023/slides/Zhe_CVPR2023_Tutorial.pdf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41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Controlnet</a:t>
            </a:r>
            <a:r>
              <a:rPr lang="zh-CN" altLang="en-US" dirty="0"/>
              <a:t>中的</a:t>
            </a:r>
            <a:r>
              <a:rPr lang="en-US" dirty="0"/>
              <a:t>“zero convolution” </a:t>
            </a:r>
            <a:r>
              <a:rPr lang="zh-CN" altLang="en-US" dirty="0"/>
              <a:t>的含义 ：</a:t>
            </a:r>
            <a:r>
              <a:rPr lang="en-US" dirty="0"/>
              <a:t>The "zero convolution" is 1×1 convolution with both weight and bias initialized as zeros.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63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https://arxiv.org/pdf/2206.02779.pdf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94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Prompt2prompt</a:t>
            </a:r>
            <a:r>
              <a:rPr lang="zh-CN" altLang="en-US" dirty="0"/>
              <a:t>论文：</a:t>
            </a:r>
            <a:r>
              <a:rPr lang="en-US" dirty="0"/>
              <a:t>https://arxiv.org/pdf/2208.01626.pdf</a:t>
            </a:r>
          </a:p>
          <a:p>
            <a:r>
              <a:rPr lang="en-US" altLang="zh-CN" dirty="0"/>
              <a:t>Cross attention</a:t>
            </a:r>
            <a:r>
              <a:rPr lang="zh-CN" altLang="en-US" dirty="0"/>
              <a:t>本质上是两个不同序列做</a:t>
            </a:r>
            <a:r>
              <a:rPr lang="en-US" altLang="zh-CN" dirty="0"/>
              <a:t>attention</a:t>
            </a:r>
            <a:r>
              <a:rPr lang="zh-CN" altLang="en-US" dirty="0"/>
              <a:t>就算</a:t>
            </a:r>
            <a:r>
              <a:rPr lang="en-US" altLang="zh-CN" dirty="0"/>
              <a:t>cross</a:t>
            </a:r>
            <a:r>
              <a:rPr lang="zh-CN" altLang="en-US" dirty="0"/>
              <a:t>。</a:t>
            </a:r>
            <a:r>
              <a:rPr lang="en-US" altLang="zh-CN" dirty="0"/>
              <a:t>SD</a:t>
            </a:r>
            <a:r>
              <a:rPr lang="zh-CN" altLang="en-US" dirty="0"/>
              <a:t>中的</a:t>
            </a:r>
            <a:r>
              <a:rPr lang="en-US" altLang="zh-CN" dirty="0"/>
              <a:t>cross attention</a:t>
            </a:r>
            <a:r>
              <a:rPr lang="zh-CN" altLang="en-US" dirty="0"/>
              <a:t>则指的是两个模态之间的</a:t>
            </a:r>
            <a:r>
              <a:rPr lang="en-US" altLang="zh-CN" dirty="0"/>
              <a:t>attention</a:t>
            </a:r>
            <a:r>
              <a:rPr lang="zh-CN" altLang="en-US" dirty="0"/>
              <a:t>，此时</a:t>
            </a:r>
            <a:r>
              <a:rPr lang="en-US" dirty="0"/>
              <a:t>Attention</a:t>
            </a:r>
            <a:r>
              <a:rPr lang="zh-CN" altLang="en-US" dirty="0"/>
              <a:t>的</a:t>
            </a:r>
            <a:r>
              <a:rPr lang="en-US" dirty="0"/>
              <a:t>query</a:t>
            </a:r>
            <a:r>
              <a:rPr lang="zh-CN" altLang="en-US" dirty="0"/>
              <a:t>是</a:t>
            </a:r>
            <a:r>
              <a:rPr lang="en-US" dirty="0" err="1"/>
              <a:t>UNet</a:t>
            </a:r>
            <a:r>
              <a:rPr lang="zh-CN" altLang="en-US" dirty="0"/>
              <a:t>的中间特征（视觉特征），而</a:t>
            </a:r>
            <a:r>
              <a:rPr lang="en-US" dirty="0"/>
              <a:t>key</a:t>
            </a:r>
            <a:r>
              <a:rPr lang="zh-CN" altLang="en-US" dirty="0"/>
              <a:t>和</a:t>
            </a:r>
            <a:r>
              <a:rPr lang="en-US" dirty="0"/>
              <a:t>value</a:t>
            </a:r>
            <a:r>
              <a:rPr lang="zh-CN" altLang="en-US" dirty="0"/>
              <a:t>则是</a:t>
            </a:r>
            <a:r>
              <a:rPr lang="en-US" dirty="0"/>
              <a:t>text embeddings。</a:t>
            </a:r>
          </a:p>
          <a:p>
            <a:endParaRPr lang="en-US" dirty="0"/>
          </a:p>
          <a:p>
            <a:r>
              <a:rPr lang="zh-CN" altLang="en-US" dirty="0"/>
              <a:t>这里的</a:t>
            </a:r>
            <a:r>
              <a:rPr lang="en-US" altLang="zh-CN" dirty="0"/>
              <a:t>word swap</a:t>
            </a:r>
            <a:r>
              <a:rPr lang="zh-CN" altLang="en-US" dirty="0"/>
              <a:t>中</a:t>
            </a:r>
            <a:r>
              <a:rPr lang="en-US" altLang="zh-CN" dirty="0"/>
              <a:t>attention map</a:t>
            </a:r>
            <a:r>
              <a:rPr lang="zh-CN" altLang="en-US" dirty="0"/>
              <a:t>的编辑操作比较有意思，当时间步小于某个预定义参数</a:t>
            </a:r>
            <a:r>
              <a:rPr lang="en-US" altLang="zh-CN" dirty="0" err="1"/>
              <a:t>tao</a:t>
            </a:r>
            <a:r>
              <a:rPr lang="zh-CN" altLang="en-US" dirty="0"/>
              <a:t>（在推理的早期），使用</a:t>
            </a:r>
            <a:r>
              <a:rPr lang="en-US" altLang="zh-CN" dirty="0"/>
              <a:t>target prompt</a:t>
            </a:r>
            <a:r>
              <a:rPr lang="zh-CN" altLang="en-US" dirty="0"/>
              <a:t>得到的</a:t>
            </a:r>
            <a:r>
              <a:rPr lang="en-US" altLang="zh-CN" dirty="0"/>
              <a:t>attention map</a:t>
            </a:r>
            <a:r>
              <a:rPr lang="zh-CN" altLang="en-US" dirty="0"/>
              <a:t>，在时间步大于等于</a:t>
            </a:r>
            <a:r>
              <a:rPr lang="en-US" altLang="zh-CN" dirty="0" err="1"/>
              <a:t>tao</a:t>
            </a:r>
            <a:r>
              <a:rPr lang="zh-CN" altLang="en-US" dirty="0"/>
              <a:t>以后，使用</a:t>
            </a:r>
            <a:r>
              <a:rPr lang="en-US" altLang="zh-CN" dirty="0"/>
              <a:t>source prompt</a:t>
            </a:r>
            <a:r>
              <a:rPr lang="zh-CN" altLang="en-US" dirty="0"/>
              <a:t>的</a:t>
            </a:r>
            <a:r>
              <a:rPr lang="en-US" altLang="zh-CN" dirty="0"/>
              <a:t>attention map</a:t>
            </a:r>
            <a:r>
              <a:rPr lang="zh-CN" altLang="en-US" dirty="0"/>
              <a:t>。</a:t>
            </a:r>
            <a:r>
              <a:rPr lang="zh-CN" altLang="en-US" b="1" dirty="0"/>
              <a:t>也就是说在推理的前期尽量让</a:t>
            </a:r>
            <a:r>
              <a:rPr lang="en-US" altLang="zh-CN" b="1" dirty="0"/>
              <a:t>target prompt</a:t>
            </a:r>
            <a:r>
              <a:rPr lang="zh-CN" altLang="en-US" b="1" dirty="0"/>
              <a:t>能影响图片生成过程，在推理的后期让这个</a:t>
            </a:r>
            <a:r>
              <a:rPr lang="en-US" altLang="zh-CN" b="1" dirty="0"/>
              <a:t>source prompt</a:t>
            </a:r>
            <a:r>
              <a:rPr lang="zh-CN" altLang="en-US" b="1" dirty="0"/>
              <a:t>中携带的信息对图片生成产生影响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61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https://arxiv.org/pdf/2212.05032.pdf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46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Max(A)</a:t>
            </a:r>
            <a:r>
              <a:rPr lang="zh-CN" altLang="en-US" dirty="0"/>
              <a:t>运算，如果</a:t>
            </a:r>
            <a:r>
              <a:rPr lang="en-US" altLang="zh-CN" dirty="0"/>
              <a:t>A</a:t>
            </a:r>
            <a:r>
              <a:rPr lang="zh-CN" altLang="en-US" dirty="0"/>
              <a:t>是向量，那么该运算表示取</a:t>
            </a:r>
            <a:r>
              <a:rPr lang="en-US" altLang="zh-CN" dirty="0"/>
              <a:t>A</a:t>
            </a:r>
            <a:r>
              <a:rPr lang="zh-CN" altLang="en-US" dirty="0"/>
              <a:t>中最大的那个元素的值；</a:t>
            </a:r>
            <a:endParaRPr lang="en-US" altLang="zh-CN" dirty="0"/>
          </a:p>
          <a:p>
            <a:r>
              <a:rPr lang="en-US" altLang="zh-CN" dirty="0"/>
              <a:t>attend-and-excite</a:t>
            </a:r>
            <a:r>
              <a:rPr lang="zh-CN" altLang="en-US" dirty="0"/>
              <a:t>中，这里的</a:t>
            </a:r>
            <a:r>
              <a:rPr lang="en-US" altLang="zh-CN" dirty="0"/>
              <a:t>attention map</a:t>
            </a:r>
            <a:r>
              <a:rPr lang="zh-CN" altLang="en-US" dirty="0"/>
              <a:t>的</a:t>
            </a:r>
            <a:r>
              <a:rPr lang="en-US" altLang="zh-CN" dirty="0"/>
              <a:t>shape</a:t>
            </a:r>
            <a:r>
              <a:rPr lang="zh-CN" altLang="en-US" dirty="0"/>
              <a:t>是</a:t>
            </a:r>
            <a:r>
              <a:rPr lang="en-US" altLang="zh-CN" dirty="0"/>
              <a:t>[16</a:t>
            </a:r>
            <a:r>
              <a:rPr lang="zh-CN" altLang="en-US" dirty="0"/>
              <a:t>，</a:t>
            </a:r>
            <a:r>
              <a:rPr lang="en-US" altLang="zh-CN" dirty="0"/>
              <a:t>16</a:t>
            </a:r>
            <a:r>
              <a:rPr lang="zh-CN" altLang="en-US" dirty="0"/>
              <a:t>，</a:t>
            </a:r>
            <a:r>
              <a:rPr lang="en-US" altLang="zh-CN" dirty="0"/>
              <a:t>N]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是</a:t>
            </a:r>
            <a:r>
              <a:rPr lang="en-US" altLang="zh-CN" dirty="0"/>
              <a:t>token</a:t>
            </a:r>
            <a:r>
              <a:rPr lang="zh-CN" altLang="en-US" dirty="0"/>
              <a:t>的数量，因此这里的每个</a:t>
            </a:r>
            <a:r>
              <a:rPr lang="en-US" altLang="zh-CN" dirty="0"/>
              <a:t>patch</a:t>
            </a:r>
            <a:r>
              <a:rPr lang="zh-CN" altLang="en-US" dirty="0"/>
              <a:t>的</a:t>
            </a:r>
            <a:r>
              <a:rPr lang="en-US" altLang="zh-CN" dirty="0"/>
              <a:t>shape</a:t>
            </a:r>
            <a:r>
              <a:rPr lang="zh-CN" altLang="en-US" dirty="0"/>
              <a:t>是</a:t>
            </a:r>
            <a:r>
              <a:rPr lang="en-US" altLang="zh-CN" dirty="0"/>
              <a:t>[1, 1]</a:t>
            </a:r>
            <a:r>
              <a:rPr lang="zh-CN" altLang="en-US" dirty="0"/>
              <a:t>）。 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0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https://zhuanlan.zhihu.com/p/617134893</a:t>
            </a:r>
          </a:p>
          <a:p>
            <a:r>
              <a:rPr lang="en-US" dirty="0"/>
              <a:t>https://stable-diffusion-art.com/ip-adapter/</a:t>
            </a:r>
          </a:p>
          <a:p>
            <a:endParaRPr lang="en-US" dirty="0"/>
          </a:p>
          <a:p>
            <a:r>
              <a:rPr lang="zh-CN" altLang="en-US" b="1" dirty="0"/>
              <a:t>上图中提到的</a:t>
            </a:r>
            <a:r>
              <a:rPr lang="en-US" altLang="zh-CN" b="1" dirty="0"/>
              <a:t>decoupled cross attention</a:t>
            </a:r>
            <a:r>
              <a:rPr lang="zh-CN" altLang="en-US" b="1" dirty="0"/>
              <a:t>容易有歧义，可以参考上文中右下角的图。</a:t>
            </a:r>
            <a:r>
              <a:rPr lang="en-US" altLang="zh-CN" b="1" dirty="0"/>
              <a:t>Xi</a:t>
            </a:r>
            <a:r>
              <a:rPr lang="zh-CN" altLang="en-US" b="1" dirty="0"/>
              <a:t>指的是</a:t>
            </a:r>
            <a:r>
              <a:rPr lang="en-US" altLang="zh-CN" b="1" dirty="0" err="1"/>
              <a:t>unet</a:t>
            </a:r>
            <a:r>
              <a:rPr lang="zh-CN" altLang="en-US" b="1" dirty="0"/>
              <a:t>的中间结果（它做被映射为</a:t>
            </a:r>
            <a:r>
              <a:rPr lang="en-US" altLang="zh-CN" b="1" dirty="0"/>
              <a:t>Q</a:t>
            </a:r>
            <a:r>
              <a:rPr lang="zh-CN" altLang="en-US" b="1" dirty="0"/>
              <a:t>），那么一路</a:t>
            </a:r>
            <a:r>
              <a:rPr lang="en-US" altLang="zh-CN" b="1" dirty="0"/>
              <a:t>cross attention</a:t>
            </a:r>
            <a:r>
              <a:rPr lang="zh-CN" altLang="en-US" b="1" dirty="0"/>
              <a:t>就是</a:t>
            </a:r>
            <a:r>
              <a:rPr lang="en-US" altLang="zh-CN" b="1" dirty="0"/>
              <a:t>text embedding</a:t>
            </a:r>
            <a:r>
              <a:rPr lang="zh-CN" altLang="en-US" b="1" dirty="0"/>
              <a:t>作为</a:t>
            </a:r>
            <a:r>
              <a:rPr lang="en-US" altLang="zh-CN" b="1" dirty="0"/>
              <a:t>K</a:t>
            </a:r>
            <a:r>
              <a:rPr lang="zh-CN" altLang="en-US" b="1" dirty="0"/>
              <a:t>和</a:t>
            </a:r>
            <a:r>
              <a:rPr lang="en-US" altLang="zh-CN" b="1" dirty="0"/>
              <a:t>V</a:t>
            </a:r>
            <a:r>
              <a:rPr lang="zh-CN" altLang="en-US" b="1" dirty="0"/>
              <a:t>；另一路</a:t>
            </a:r>
            <a:r>
              <a:rPr lang="en-US" altLang="zh-CN" b="1" dirty="0"/>
              <a:t>cross attention</a:t>
            </a:r>
            <a:r>
              <a:rPr lang="zh-CN" altLang="en-US" b="1" dirty="0"/>
              <a:t>就是</a:t>
            </a:r>
            <a:r>
              <a:rPr lang="en-US" altLang="zh-CN" b="1" dirty="0"/>
              <a:t>image embedding/feature</a:t>
            </a:r>
            <a:r>
              <a:rPr lang="zh-CN" altLang="en-US" b="1" dirty="0"/>
              <a:t>作为</a:t>
            </a:r>
            <a:r>
              <a:rPr lang="en-US" altLang="zh-CN" b="1" dirty="0"/>
              <a:t>K</a:t>
            </a:r>
            <a:r>
              <a:rPr lang="zh-CN" altLang="en-US" b="1" dirty="0"/>
              <a:t>和</a:t>
            </a:r>
            <a:r>
              <a:rPr lang="en-US" altLang="zh-CN" b="1" dirty="0"/>
              <a:t>V</a:t>
            </a:r>
            <a:r>
              <a:rPr lang="zh-CN" altLang="en-US" b="1" dirty="0"/>
              <a:t>，</a:t>
            </a:r>
            <a:r>
              <a:rPr lang="en-US" altLang="zh-CN" b="1" dirty="0"/>
              <a:t>Xi</a:t>
            </a:r>
            <a:r>
              <a:rPr lang="zh-CN" altLang="en-US" b="1" dirty="0"/>
              <a:t>同样也是</a:t>
            </a:r>
            <a:r>
              <a:rPr lang="en-US" altLang="zh-CN" b="1" dirty="0" err="1"/>
              <a:t>unet</a:t>
            </a:r>
            <a:r>
              <a:rPr lang="zh-CN" altLang="en-US" b="1" dirty="0"/>
              <a:t>的中间结构（它做被映射为</a:t>
            </a:r>
            <a:r>
              <a:rPr lang="en-US" altLang="zh-CN" b="1" dirty="0"/>
              <a:t>Q</a:t>
            </a:r>
            <a:r>
              <a:rPr lang="zh-CN" altLang="en-US" b="1" dirty="0"/>
              <a:t>）</a:t>
            </a:r>
            <a:r>
              <a:rPr lang="zh-CN" altLang="en-US" dirty="0"/>
              <a:t>。</a:t>
            </a:r>
            <a:r>
              <a:rPr lang="en-US" altLang="zh-CN" dirty="0"/>
              <a:t>----- </a:t>
            </a:r>
            <a:r>
              <a:rPr lang="zh-CN" altLang="en-US" dirty="0"/>
              <a:t>参考</a:t>
            </a:r>
            <a:r>
              <a:rPr lang="en-US" altLang="zh-CN" dirty="0"/>
              <a:t>https://zhuanlan.zhihu.com/p/680491085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76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关于生产图片质量如何评估可以参考：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https://blog.csdn.net/u012193416/article/details/133636351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 关于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CLIP score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Aesthetic score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这些如何计算的过程，上面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中有介绍。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有个开源的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库可以用来对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clip score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这些计算分数，参考：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https://lightning.ai/docs/torchmetrics/stable/multimodal/clip_score.html</a:t>
            </a:r>
            <a:endParaRPr lang="en-US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840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448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首帧指令，模型被训练为在推理时严格遵循这一指令。对于尾帧指令，模型被训练为不过分依赖于这一指令，以便在推理时能够适应用户提供的粗略草图。为了实现这一点，训练过程中采用了几种技术：随机选择视频片段最后三帧中的一帧作为尾帧指令、向图像指令中引入噪声以及以一定概率随机丢弃尾帧指令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在推理过程中，用户需要提供一个草图作为所谓的“最后一帧”。</a:t>
            </a:r>
            <a:r>
              <a:rPr lang="en-US" altLang="zh-CN" dirty="0" err="1"/>
              <a:t>PixelDance</a:t>
            </a:r>
            <a:r>
              <a:rPr lang="en-US" altLang="zh-CN" dirty="0"/>
              <a:t> </a:t>
            </a:r>
            <a:r>
              <a:rPr lang="zh-CN" altLang="en-US" dirty="0"/>
              <a:t>在生成过程的前</a:t>
            </a:r>
            <a:r>
              <a:rPr lang="en-US" altLang="zh-CN" dirty="0"/>
              <a:t>τ</a:t>
            </a:r>
            <a:r>
              <a:rPr lang="zh-CN" altLang="en-US" dirty="0"/>
              <a:t>步中，尾帧指令被用来引导视频生成朝着期望的结束状态发展。在剩余的步骤中，尾帧指令被移除，允许模型生成更具时间连贯性的视频。通过调整</a:t>
            </a:r>
            <a:r>
              <a:rPr lang="en-US" altLang="zh-CN" dirty="0"/>
              <a:t>τ</a:t>
            </a:r>
            <a:r>
              <a:rPr lang="zh-CN" altLang="en-US" dirty="0"/>
              <a:t>的值，可以控制模型对尾帧指令的依赖程度。</a:t>
            </a:r>
            <a:endParaRPr lang="en-US" altLang="zh-CN" dirty="0"/>
          </a:p>
          <a:p>
            <a:r>
              <a:rPr lang="zh-CN" altLang="en-US" dirty="0"/>
              <a:t>上面的过程只是生成了一小段视频，然后接着用上面生成视频的最后 一帧作为下一小段的第一帧（可同时提供这个片段的文本</a:t>
            </a:r>
            <a:r>
              <a:rPr lang="en-US" altLang="zh-CN" dirty="0"/>
              <a:t>prompt</a:t>
            </a:r>
            <a:r>
              <a:rPr lang="zh-CN" altLang="en-US" dirty="0"/>
              <a:t>），并提供这个小段的草图做为“最后一帧”。持续这个过程，就可以生产长视频。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240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https://zhuanlan.zhihu.com/p/672315125</a:t>
            </a:r>
          </a:p>
          <a:p>
            <a:r>
              <a:rPr lang="en-US" altLang="zh-CN" dirty="0"/>
              <a:t>SVD</a:t>
            </a:r>
            <a:r>
              <a:rPr lang="zh-CN" altLang="en-US" dirty="0"/>
              <a:t>的数据筛选具体方法如下：</a:t>
            </a:r>
          </a:p>
          <a:p>
            <a:pPr lvl="1"/>
            <a:r>
              <a:rPr lang="zh-CN" altLang="en-US" dirty="0"/>
              <a:t>级联切换检测</a:t>
            </a:r>
            <a:r>
              <a:rPr lang="en-US" altLang="zh-CN" dirty="0"/>
              <a:t>:</a:t>
            </a:r>
            <a:r>
              <a:rPr lang="zh-CN" altLang="en-US" dirty="0"/>
              <a:t>采用级联的切换检测方法识别视频中的场景转场。</a:t>
            </a:r>
          </a:p>
          <a:p>
            <a:pPr lvl="1"/>
            <a:r>
              <a:rPr lang="zh-CN" altLang="en-US" dirty="0"/>
              <a:t>运动信息提取</a:t>
            </a:r>
            <a:r>
              <a:rPr lang="en-US" altLang="zh-CN" dirty="0"/>
              <a:t>:</a:t>
            </a:r>
            <a:r>
              <a:rPr lang="zh-CN" altLang="en-US" dirty="0"/>
              <a:t>基于稠密光流估计每个视频片段的运动信息。</a:t>
            </a:r>
          </a:p>
          <a:p>
            <a:pPr lvl="1"/>
            <a:r>
              <a:rPr lang="zh-CN" altLang="en-US" dirty="0"/>
              <a:t>文本描述生成</a:t>
            </a:r>
            <a:r>
              <a:rPr lang="en-US" altLang="zh-CN" dirty="0"/>
              <a:t>:</a:t>
            </a:r>
            <a:r>
              <a:rPr lang="zh-CN" altLang="en-US" dirty="0"/>
              <a:t>为每个视频片段自动生成三种形式的文字描述（</a:t>
            </a:r>
            <a:r>
              <a:rPr lang="zh-CN" altLang="en-US" b="1" dirty="0"/>
              <a:t>三种</a:t>
            </a:r>
            <a:r>
              <a:rPr lang="en-US" altLang="zh-CN" b="1" dirty="0"/>
              <a:t>caption</a:t>
            </a:r>
            <a:r>
              <a:rPr lang="zh-CN" altLang="en-US" b="1" dirty="0"/>
              <a:t>目的是为了做对比实验</a:t>
            </a:r>
            <a:r>
              <a:rPr lang="zh-CN" altLang="en-US" dirty="0"/>
              <a:t>；其中两种是分别单独的模型得到的</a:t>
            </a:r>
            <a:r>
              <a:rPr lang="en-US" altLang="zh-CN" dirty="0"/>
              <a:t>caption</a:t>
            </a:r>
            <a:r>
              <a:rPr lang="zh-CN" altLang="en-US" dirty="0"/>
              <a:t>（用了</a:t>
            </a:r>
            <a:r>
              <a:rPr lang="en-US" altLang="zh-CN" dirty="0"/>
              <a:t>image-only caption</a:t>
            </a:r>
            <a:r>
              <a:rPr lang="zh-CN" altLang="en-US" dirty="0"/>
              <a:t>的</a:t>
            </a:r>
            <a:r>
              <a:rPr lang="en-US" altLang="zh-CN" dirty="0"/>
              <a:t>coca</a:t>
            </a:r>
            <a:r>
              <a:rPr lang="zh-CN" altLang="en-US" dirty="0"/>
              <a:t>，</a:t>
            </a:r>
            <a:r>
              <a:rPr lang="en-US" altLang="zh-CN" dirty="0"/>
              <a:t>video-caption</a:t>
            </a:r>
            <a:r>
              <a:rPr lang="zh-CN" altLang="en-US" dirty="0"/>
              <a:t>的</a:t>
            </a:r>
            <a:r>
              <a:rPr lang="en-US" altLang="zh-CN" dirty="0" err="1"/>
              <a:t>videoblip</a:t>
            </a:r>
            <a:r>
              <a:rPr lang="zh-CN" altLang="en-US" dirty="0"/>
              <a:t>），第三种是利用</a:t>
            </a:r>
            <a:r>
              <a:rPr lang="en-US" altLang="zh-CN" dirty="0"/>
              <a:t>LLM</a:t>
            </a:r>
            <a:r>
              <a:rPr lang="zh-CN" altLang="en-US" dirty="0"/>
              <a:t>对前面两种</a:t>
            </a:r>
            <a:r>
              <a:rPr lang="en-US" altLang="zh-CN" dirty="0"/>
              <a:t>combine</a:t>
            </a:r>
            <a:r>
              <a:rPr lang="zh-CN" altLang="en-US" dirty="0"/>
              <a:t>后得到的</a:t>
            </a:r>
            <a:r>
              <a:rPr lang="en-US" altLang="zh-CN" dirty="0"/>
              <a:t>caption</a:t>
            </a:r>
            <a:r>
              <a:rPr lang="zh-CN" altLang="en-US" dirty="0"/>
              <a:t>）。</a:t>
            </a:r>
          </a:p>
          <a:p>
            <a:pPr lvl="1"/>
            <a:r>
              <a:rPr lang="zh-CN" altLang="en-US" dirty="0"/>
              <a:t>质量评估</a:t>
            </a:r>
            <a:r>
              <a:rPr lang="en-US" altLang="zh-CN" dirty="0"/>
              <a:t>:</a:t>
            </a:r>
            <a:r>
              <a:rPr lang="zh-CN" altLang="en-US" dirty="0"/>
              <a:t>使用</a:t>
            </a:r>
            <a:r>
              <a:rPr lang="en-US" altLang="zh-CN" dirty="0"/>
              <a:t>CLIP</a:t>
            </a:r>
            <a:r>
              <a:rPr lang="zh-CN" altLang="en-US" dirty="0"/>
              <a:t>等方法评估每个片段的视觉质量、文本匹配度等。</a:t>
            </a:r>
          </a:p>
          <a:p>
            <a:pPr lvl="1"/>
            <a:r>
              <a:rPr lang="zh-CN" altLang="en-US" dirty="0"/>
              <a:t>过滤去噪</a:t>
            </a:r>
            <a:r>
              <a:rPr lang="en-US" altLang="zh-CN" dirty="0"/>
              <a:t>:</a:t>
            </a:r>
            <a:r>
              <a:rPr lang="zh-CN" altLang="en-US" dirty="0"/>
              <a:t>根据上述评估指标过滤掉质量较差的视频片段。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simple algorithms that scale well</a:t>
            </a:r>
          </a:p>
          <a:p>
            <a:r>
              <a:rPr lang="en-US" altLang="zh-CN" dirty="0"/>
              <a:t>T</a:t>
            </a:r>
            <a:r>
              <a:rPr lang="en-US" dirty="0"/>
              <a:t>o achieve satisfactory performance, model training needs to be scaled along three dimensions: </a:t>
            </a:r>
            <a:r>
              <a:rPr lang="en-US" b="1" dirty="0"/>
              <a:t>batch size, data size, and model size</a:t>
            </a:r>
            <a:r>
              <a:rPr lang="en-US" dirty="0"/>
              <a:t>. </a:t>
            </a:r>
          </a:p>
          <a:p>
            <a:r>
              <a:rPr lang="en-US" dirty="0"/>
              <a:t>Specifically, the typical batch size used for CLIP training can be 16k or 32k. </a:t>
            </a:r>
          </a:p>
          <a:p>
            <a:r>
              <a:rPr lang="en-US" dirty="0"/>
              <a:t>The number of image-text pairs in the pre-training datasets is frequently measured in billions rather than millions. </a:t>
            </a:r>
          </a:p>
          <a:p>
            <a:r>
              <a:rPr lang="en-US" dirty="0"/>
              <a:t>A vision transformer trained in this fashion can typically vary from 300M (Large) to 1B (giant) in model size.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07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</a:t>
            </a:r>
            <a:r>
              <a:rPr lang="zh-CN" altLang="en-US" dirty="0"/>
              <a:t>的</a:t>
            </a:r>
            <a:r>
              <a:rPr lang="en-US" altLang="zh-CN" dirty="0"/>
              <a:t>shape</a:t>
            </a:r>
            <a:r>
              <a:rPr lang="zh-CN" altLang="en-US" dirty="0"/>
              <a:t>是</a:t>
            </a:r>
            <a:r>
              <a:rPr lang="en-US" altLang="zh-CN" dirty="0"/>
              <a:t>T × C × H × W </a:t>
            </a:r>
            <a:r>
              <a:rPr lang="zh-CN" altLang="en-US" dirty="0"/>
              <a:t>（</a:t>
            </a:r>
            <a:r>
              <a:rPr lang="en-US" altLang="zh-CN" dirty="0"/>
              <a:t>T</a:t>
            </a:r>
            <a:r>
              <a:rPr lang="zh-CN" altLang="en-US" dirty="0"/>
              <a:t>是</a:t>
            </a:r>
            <a:r>
              <a:rPr lang="en-US" altLang="zh-CN" dirty="0"/>
              <a:t>frame</a:t>
            </a:r>
            <a:r>
              <a:rPr lang="zh-CN" altLang="en-US" dirty="0"/>
              <a:t>的数量，</a:t>
            </a:r>
            <a:r>
              <a:rPr lang="en-US" altLang="zh-CN" dirty="0"/>
              <a:t>C</a:t>
            </a:r>
            <a:r>
              <a:rPr lang="zh-CN" altLang="en-US" dirty="0"/>
              <a:t>是</a:t>
            </a:r>
            <a:r>
              <a:rPr lang="en-US" altLang="zh-CN" dirty="0"/>
              <a:t>channel</a:t>
            </a:r>
            <a:r>
              <a:rPr lang="zh-CN" altLang="en-US" dirty="0"/>
              <a:t>数量，</a:t>
            </a:r>
            <a:r>
              <a:rPr lang="en-US" altLang="zh-CN" dirty="0"/>
              <a:t>H</a:t>
            </a:r>
            <a:r>
              <a:rPr lang="zh-CN" altLang="en-US" dirty="0"/>
              <a:t>和</a:t>
            </a:r>
            <a:r>
              <a:rPr lang="en-US" altLang="zh-CN" dirty="0"/>
              <a:t>W</a:t>
            </a:r>
            <a:r>
              <a:rPr lang="zh-CN" altLang="en-US" dirty="0"/>
              <a:t>是图片的分辨率）。</a:t>
            </a:r>
            <a:endParaRPr lang="en-US" altLang="zh-CN" dirty="0"/>
          </a:p>
          <a:p>
            <a:r>
              <a:rPr lang="zh-CN" altLang="en-US" dirty="0"/>
              <a:t>上面的</a:t>
            </a:r>
            <a:r>
              <a:rPr lang="en-US" altLang="zh-CN" dirty="0" err="1"/>
              <a:t>concat</a:t>
            </a:r>
            <a:r>
              <a:rPr lang="zh-CN" altLang="en-US" dirty="0"/>
              <a:t>指的是</a:t>
            </a:r>
            <a:r>
              <a:rPr lang="en-US" altLang="zh-CN" dirty="0"/>
              <a:t>C/channel</a:t>
            </a:r>
            <a:r>
              <a:rPr lang="zh-CN" altLang="en-US" dirty="0"/>
              <a:t>维度的拼接。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791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https://www.aixinzhijie.com/article/6829834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909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目前比较大的</a:t>
            </a:r>
            <a:r>
              <a:rPr lang="en-US" altLang="zh-CN" dirty="0"/>
              <a:t>3D</a:t>
            </a:r>
            <a:r>
              <a:rPr lang="zh-CN" altLang="en-US" dirty="0"/>
              <a:t>数据集基本在百万级别，相比于十亿级别的图像数据集有三个数量级的差距，并且数据质量和一致性较差，制约了模型的“想象力”，比如没有见过的物品或者组合，对目前的原生</a:t>
            </a:r>
            <a:r>
              <a:rPr lang="en-US" altLang="zh-CN" dirty="0"/>
              <a:t>3D</a:t>
            </a:r>
            <a:r>
              <a:rPr lang="zh-CN" altLang="en-US" dirty="0"/>
              <a:t>模型往往比较挑战。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874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背后核心逻辑是</a:t>
            </a:r>
            <a:r>
              <a:rPr lang="en-US" altLang="zh-CN" dirty="0"/>
              <a:t>3D</a:t>
            </a:r>
            <a:r>
              <a:rPr lang="zh-CN" altLang="en-US" dirty="0"/>
              <a:t>数据集的匮乏难以满足丰富的</a:t>
            </a:r>
            <a:r>
              <a:rPr lang="en-US" altLang="zh-CN" dirty="0"/>
              <a:t>3D</a:t>
            </a:r>
            <a:r>
              <a:rPr lang="zh-CN" altLang="en-US" dirty="0"/>
              <a:t>生成需求，在</a:t>
            </a:r>
            <a:r>
              <a:rPr lang="en-US" altLang="zh-CN" dirty="0"/>
              <a:t>2D</a:t>
            </a:r>
            <a:r>
              <a:rPr lang="zh-CN" altLang="en-US" dirty="0"/>
              <a:t>的文生图红红火火的背景下开始越来越多的研究者试图基于海量的</a:t>
            </a:r>
            <a:r>
              <a:rPr lang="en-US" altLang="zh-CN" dirty="0"/>
              <a:t>2D</a:t>
            </a:r>
            <a:r>
              <a:rPr lang="zh-CN" altLang="en-US" dirty="0"/>
              <a:t>图像数据来实现</a:t>
            </a:r>
            <a:r>
              <a:rPr lang="en-US" altLang="zh-CN" dirty="0"/>
              <a:t>3D</a:t>
            </a:r>
            <a:r>
              <a:rPr lang="zh-CN" altLang="en-US" dirty="0"/>
              <a:t>的生成。</a:t>
            </a: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/>
              <a:t>Nerf </a:t>
            </a:r>
            <a:r>
              <a:rPr lang="zh-CN" altLang="en-US" b="0" dirty="0"/>
              <a:t>用于视图合成的神经辐射场技术：</a:t>
            </a:r>
            <a:r>
              <a:rPr lang="en-US" altLang="zh-CN" b="0" dirty="0"/>
              <a:t>https://zhuanlan.zhihu.com/p/360365941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由于 </a:t>
            </a:r>
            <a:r>
              <a:rPr lang="en-US" altLang="zh-CN" dirty="0"/>
              <a:t>3D </a:t>
            </a:r>
            <a:r>
              <a:rPr lang="zh-CN" altLang="en-US" dirty="0"/>
              <a:t>数据的稀缺性，学术界最近的绝大多数 </a:t>
            </a:r>
            <a:r>
              <a:rPr lang="en-US" altLang="zh-CN" dirty="0"/>
              <a:t>3D AI </a:t>
            </a:r>
            <a:r>
              <a:rPr lang="zh-CN" altLang="en-US" dirty="0"/>
              <a:t>生成工作都通过利用 </a:t>
            </a:r>
            <a:r>
              <a:rPr lang="en-US" altLang="zh-CN" dirty="0"/>
              <a:t>2D </a:t>
            </a:r>
            <a:r>
              <a:rPr lang="zh-CN" altLang="en-US" dirty="0"/>
              <a:t>扩散生成模型来指导 </a:t>
            </a:r>
            <a:r>
              <a:rPr lang="en-US" altLang="zh-CN" dirty="0"/>
              <a:t>3D </a:t>
            </a:r>
            <a:r>
              <a:rPr lang="zh-CN" altLang="en-US" dirty="0"/>
              <a:t>表示（如 </a:t>
            </a:r>
            <a:r>
              <a:rPr lang="en-US" altLang="zh-CN" dirty="0" err="1"/>
              <a:t>NeRF</a:t>
            </a:r>
            <a:r>
              <a:rPr lang="zh-CN" altLang="en-US" dirty="0"/>
              <a:t>）的优化，从而实现 </a:t>
            </a:r>
            <a:r>
              <a:rPr lang="en-US" altLang="zh-CN" dirty="0"/>
              <a:t>3D </a:t>
            </a:r>
            <a:r>
              <a:rPr lang="zh-CN" altLang="en-US" dirty="0"/>
              <a:t>内容生成。</a:t>
            </a:r>
            <a:r>
              <a:rPr lang="en-US" altLang="zh-CN" dirty="0"/>
              <a:t>One-2-3-45 </a:t>
            </a:r>
            <a:r>
              <a:rPr lang="zh-CN" altLang="en-US" dirty="0"/>
              <a:t>没有遵循这个范式，而是</a:t>
            </a:r>
            <a:r>
              <a:rPr lang="zh-CN" altLang="en-US" b="1" dirty="0"/>
              <a:t>先利用 </a:t>
            </a:r>
            <a:r>
              <a:rPr lang="en-US" altLang="zh-CN" b="1" dirty="0"/>
              <a:t>2D </a:t>
            </a:r>
            <a:r>
              <a:rPr lang="zh-CN" altLang="en-US" b="1" dirty="0"/>
              <a:t>扩散模型生成多视角图像，然后希望利用这些多视角图像来重建 </a:t>
            </a:r>
            <a:r>
              <a:rPr lang="en-US" altLang="zh-CN" b="1" dirty="0"/>
              <a:t>3D </a:t>
            </a:r>
            <a:r>
              <a:rPr lang="zh-CN" altLang="en-US" b="1" dirty="0"/>
              <a:t>模型。</a:t>
            </a:r>
            <a:r>
              <a:rPr lang="zh-CN" altLang="en-US" b="0" dirty="0"/>
              <a:t>参考：</a:t>
            </a:r>
            <a:r>
              <a:rPr lang="en-US" altLang="zh-CN" b="0" dirty="0"/>
              <a:t>https://www.jiqizhixin.com/articles/2023-07-12-6</a:t>
            </a:r>
            <a:endParaRPr lang="zh-CN" altLang="en-US" b="0" dirty="0"/>
          </a:p>
          <a:p>
            <a:endParaRPr lang="en-US" dirty="0"/>
          </a:p>
          <a:p>
            <a:r>
              <a:rPr lang="en-US" altLang="zh-CN" dirty="0"/>
              <a:t>multi-view SD for 3D generation (</a:t>
            </a:r>
            <a:r>
              <a:rPr lang="en-US" altLang="zh-CN" dirty="0" err="1"/>
              <a:t>MvDream</a:t>
            </a:r>
            <a:r>
              <a:rPr lang="en-US" altLang="zh-CN" dirty="0"/>
              <a:t>)</a:t>
            </a:r>
            <a:r>
              <a:rPr lang="zh-CN" altLang="en-US" dirty="0"/>
              <a:t>简单介绍： </a:t>
            </a:r>
            <a:r>
              <a:rPr lang="en-US" dirty="0"/>
              <a:t>https://zhuanlan.zhihu.com/p/667960284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848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上图中的</a:t>
            </a:r>
            <a:r>
              <a:rPr lang="en-US" altLang="zh-CN" dirty="0"/>
              <a:t>pixel-level</a:t>
            </a:r>
            <a:r>
              <a:rPr lang="zh-CN" altLang="en-US" dirty="0"/>
              <a:t>的</a:t>
            </a:r>
            <a:r>
              <a:rPr lang="en-US" altLang="zh-CN" dirty="0"/>
              <a:t>SR</a:t>
            </a:r>
            <a:r>
              <a:rPr lang="zh-CN" altLang="en-US" dirty="0"/>
              <a:t>任务指的是超分辨率任务。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关于</a:t>
            </a:r>
            <a:r>
              <a:rPr lang="en-US" altLang="zh-CN" dirty="0"/>
              <a:t>grounding task</a:t>
            </a:r>
            <a:r>
              <a:rPr lang="zh-CN" altLang="en-US" dirty="0"/>
              <a:t>可以参考：</a:t>
            </a:r>
            <a:r>
              <a:rPr lang="en-US" altLang="zh-CN" dirty="0"/>
              <a:t>https://zhuanlan.zhihu.com/p/388504127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938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上图中</a:t>
            </a:r>
            <a:r>
              <a:rPr lang="en-US" altLang="zh-CN" dirty="0"/>
              <a:t>”from poor to richer semantics”</a:t>
            </a:r>
            <a:r>
              <a:rPr lang="zh-CN" altLang="en-US" dirty="0"/>
              <a:t>，指的是</a:t>
            </a:r>
            <a:r>
              <a:rPr lang="en-US" altLang="zh-CN" dirty="0"/>
              <a:t>image annotation</a:t>
            </a:r>
            <a:r>
              <a:rPr lang="zh-CN" altLang="en-US" dirty="0"/>
              <a:t>中</a:t>
            </a:r>
            <a:r>
              <a:rPr lang="en-US" altLang="zh-CN" dirty="0" err="1"/>
              <a:t>imsage</a:t>
            </a:r>
            <a:r>
              <a:rPr lang="en-US" altLang="zh-CN" dirty="0"/>
              <a:t> level</a:t>
            </a:r>
            <a:r>
              <a:rPr lang="zh-CN" altLang="en-US" dirty="0"/>
              <a:t>的</a:t>
            </a:r>
            <a:r>
              <a:rPr lang="en-US" altLang="zh-CN" dirty="0"/>
              <a:t>task</a:t>
            </a:r>
            <a:r>
              <a:rPr lang="zh-CN" altLang="en-US" dirty="0"/>
              <a:t>有分类，有</a:t>
            </a:r>
            <a:r>
              <a:rPr lang="en-US" altLang="zh-CN" dirty="0"/>
              <a:t>caption</a:t>
            </a:r>
            <a:r>
              <a:rPr lang="zh-CN" altLang="en-US" dirty="0"/>
              <a:t>。对于</a:t>
            </a:r>
            <a:r>
              <a:rPr lang="en-US" altLang="zh-CN" dirty="0"/>
              <a:t>caption</a:t>
            </a:r>
            <a:r>
              <a:rPr lang="zh-CN" altLang="en-US" dirty="0"/>
              <a:t>任务，很显然它的语义更多。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132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Unified-IO</a:t>
            </a:r>
            <a:r>
              <a:rPr lang="zh-CN" altLang="en-US" dirty="0"/>
              <a:t>对输入部分和输出部分统一都用离散的</a:t>
            </a:r>
            <a:r>
              <a:rPr lang="en-US" altLang="zh-CN" dirty="0"/>
              <a:t>token id</a:t>
            </a:r>
            <a:r>
              <a:rPr lang="zh-CN" altLang="en-US" dirty="0"/>
              <a:t>来表示，</a:t>
            </a:r>
            <a:r>
              <a:rPr lang="en-US" altLang="zh-CN" dirty="0"/>
              <a:t>The total vocabulary size is 49536, with 32152 language tokens, 1000 location tokens, and 16384 vision tokens.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249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840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172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04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 embedding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实际是通过卷积和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flatten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来实现的，并不像图中看到的那样要提前对图片进行切块。比如图片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224×224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 size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16×16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，那么就可以使用</a:t>
            </a:r>
            <a:r>
              <a:rPr lang="zh-CN" altLang="en-US" dirty="0"/>
              <a:t>卷积核大小为</a:t>
            </a:r>
            <a:r>
              <a:rPr lang="en-US" altLang="zh-CN" dirty="0"/>
              <a:t>16×16</a:t>
            </a:r>
            <a:r>
              <a:rPr lang="zh-CN" altLang="en-US" dirty="0"/>
              <a:t>，步长</a:t>
            </a:r>
            <a:r>
              <a:rPr lang="en-US" altLang="zh-CN" dirty="0"/>
              <a:t>(stride)</a:t>
            </a:r>
            <a:r>
              <a:rPr lang="zh-CN" altLang="en-US" dirty="0"/>
              <a:t>为</a:t>
            </a:r>
            <a:r>
              <a:rPr lang="en-US" altLang="zh-CN" dirty="0"/>
              <a:t>16</a:t>
            </a:r>
            <a:r>
              <a:rPr lang="zh-CN" altLang="en-US" dirty="0"/>
              <a:t>，卷积核个数为</a:t>
            </a:r>
            <a:r>
              <a:rPr lang="en-US" altLang="zh-CN" dirty="0"/>
              <a:t>768</a:t>
            </a:r>
            <a:r>
              <a:rPr lang="zh-CN" altLang="en-US" dirty="0"/>
              <a:t>，卷积后再展平，</a:t>
            </a:r>
            <a:r>
              <a:rPr lang="en-US" altLang="zh-CN" dirty="0"/>
              <a:t>size</a:t>
            </a:r>
            <a:r>
              <a:rPr lang="zh-CN" altLang="en-US" dirty="0"/>
              <a:t>变化为：</a:t>
            </a:r>
            <a:r>
              <a:rPr lang="en-US" altLang="zh-CN" dirty="0"/>
              <a:t>[224, 224, 3] -&gt; [14, 14, 768] -&gt; [196, 768]</a:t>
            </a:r>
            <a:r>
              <a:rPr lang="zh-CN" altLang="en-US" dirty="0"/>
              <a:t>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参考：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https://zhuanlan.zhihu.com/p/640013974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transformer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主要作为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Backbone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的角色存在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，提取出来的特征数据，需要结合不同任务的特定方法来完成不同的任务需求。如果任务是目标检测且使用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 R-CNN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，那么可以把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transformer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 R-CNN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backbone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它的</a:t>
            </a:r>
            <a:r>
              <a:rPr lang="en-US" dirty="0"/>
              <a:t>Patch </a:t>
            </a:r>
            <a:r>
              <a:rPr lang="en-US" dirty="0" err="1"/>
              <a:t>partition+Linear</a:t>
            </a:r>
            <a:r>
              <a:rPr lang="en-US" dirty="0"/>
              <a:t> Embedding</a:t>
            </a:r>
            <a:r>
              <a:rPr lang="zh-CN" altLang="en-US" dirty="0"/>
              <a:t>也是通过一个卷积操作加上</a:t>
            </a:r>
            <a:r>
              <a:rPr lang="en-US" altLang="zh-CN" dirty="0"/>
              <a:t>flatten</a:t>
            </a:r>
            <a:r>
              <a:rPr lang="zh-CN" altLang="en-US" dirty="0"/>
              <a:t>操作得到的，和</a:t>
            </a:r>
            <a:r>
              <a:rPr lang="en-US" altLang="zh-CN" dirty="0"/>
              <a:t>Vit</a:t>
            </a:r>
            <a:r>
              <a:rPr lang="zh-CN" altLang="en-US" dirty="0"/>
              <a:t>的</a:t>
            </a:r>
            <a:r>
              <a:rPr lang="en-US" altLang="zh-CN" dirty="0"/>
              <a:t>patch embedding</a:t>
            </a:r>
            <a:r>
              <a:rPr lang="zh-CN" altLang="en-US" dirty="0"/>
              <a:t>是类似的。</a:t>
            </a:r>
            <a:endParaRPr lang="en-US" altLang="zh-CN" dirty="0"/>
          </a:p>
          <a:p>
            <a:pPr lvl="0"/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Swin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transformer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很大的一个区别是，前者在计算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的时候是利用了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feature map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的不同窗口大小的，而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没有使用这样的作法。因此前者在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 partition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的时候只需要做卷积操作就好，不需要在做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flatten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；后者需要做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flatten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transformer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的原理：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https://zhuanlan.zhihu.com/p/628198079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vl="0"/>
            <a:r>
              <a:rPr lang="en-US" altLang="zh-CN" dirty="0"/>
              <a:t>SW-MSA</a:t>
            </a:r>
            <a:r>
              <a:rPr lang="zh-CN" altLang="en-US" dirty="0"/>
              <a:t>会重新划分窗口，即由上图左侧变成上图右侧，这样划分过后会形成</a:t>
            </a:r>
            <a:r>
              <a:rPr lang="en-US" altLang="zh-CN" dirty="0"/>
              <a:t>9</a:t>
            </a:r>
            <a:r>
              <a:rPr lang="zh-CN" altLang="en-US" dirty="0"/>
              <a:t>个大小形状不同的窗口，这样就解决了窗口直接无法进行信息传递的问题。我们以上图右侧第二行第二列中间</a:t>
            </a:r>
            <a:r>
              <a:rPr lang="en-US" altLang="zh-CN" dirty="0"/>
              <a:t>4×4</a:t>
            </a:r>
            <a:r>
              <a:rPr lang="zh-CN" altLang="en-US" dirty="0"/>
              <a:t>的窗口为例，这一个窗口结合了</a:t>
            </a:r>
            <a:r>
              <a:rPr lang="en-US" altLang="zh-CN" dirty="0"/>
              <a:t>Layer1</a:t>
            </a:r>
            <a:r>
              <a:rPr lang="zh-CN" altLang="en-US" dirty="0"/>
              <a:t>层中四个窗口的信息，是不是很巧妙呢！！！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673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参考：</a:t>
            </a:r>
            <a:r>
              <a:rPr lang="en-US" altLang="zh-CN" dirty="0"/>
              <a:t>https://wenxin.baidu.com/wenxin/modelbasedetail/ernie_vilg/ </a:t>
            </a:r>
            <a:r>
              <a:rPr lang="zh-CN" altLang="en-US" dirty="0"/>
              <a:t>（在</a:t>
            </a:r>
            <a:r>
              <a:rPr lang="en-US" altLang="zh-CN" dirty="0"/>
              <a:t>VQA</a:t>
            </a:r>
            <a:r>
              <a:rPr lang="zh-CN" altLang="en-US" dirty="0"/>
              <a:t>，</a:t>
            </a:r>
            <a:r>
              <a:rPr lang="en-US" altLang="zh-CN" dirty="0"/>
              <a:t>image caption</a:t>
            </a:r>
            <a:r>
              <a:rPr lang="zh-CN" altLang="en-US" dirty="0"/>
              <a:t>，</a:t>
            </a:r>
            <a:r>
              <a:rPr lang="en-US" altLang="zh-CN" dirty="0"/>
              <a:t>text2image</a:t>
            </a:r>
            <a:r>
              <a:rPr lang="zh-CN" altLang="en-US" dirty="0"/>
              <a:t>上的表现都不错）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基于图像向量量化技术，文心 </a:t>
            </a:r>
            <a:r>
              <a:rPr lang="en-US" altLang="zh-CN" dirty="0"/>
              <a:t>ERNIE-</a:t>
            </a:r>
            <a:r>
              <a:rPr lang="en-US" altLang="zh-CN" dirty="0" err="1"/>
              <a:t>ViLG</a:t>
            </a:r>
            <a:r>
              <a:rPr lang="en-US" altLang="zh-CN" dirty="0"/>
              <a:t> </a:t>
            </a:r>
            <a:r>
              <a:rPr lang="zh-CN" altLang="en-US" dirty="0"/>
              <a:t>把图像表示成离散的序列，从而将文本和图像进行统一的序列自回归生成建模。在文本生成图像时</a:t>
            </a:r>
            <a:r>
              <a:rPr lang="en-US" altLang="zh-CN" dirty="0"/>
              <a:t>, </a:t>
            </a:r>
            <a:r>
              <a:rPr lang="zh-CN" altLang="en-US" dirty="0"/>
              <a:t>文心 </a:t>
            </a:r>
            <a:r>
              <a:rPr lang="en-US" altLang="zh-CN" dirty="0"/>
              <a:t>ERNIE-</a:t>
            </a:r>
            <a:r>
              <a:rPr lang="en-US" altLang="zh-CN" dirty="0" err="1"/>
              <a:t>ViLG</a:t>
            </a:r>
            <a:r>
              <a:rPr lang="en-US" altLang="zh-CN" dirty="0"/>
              <a:t> </a:t>
            </a:r>
            <a:r>
              <a:rPr lang="zh-CN" altLang="en-US" dirty="0"/>
              <a:t>模型的输入是文本 </a:t>
            </a:r>
            <a:r>
              <a:rPr lang="en-US" altLang="zh-CN" dirty="0"/>
              <a:t>token </a:t>
            </a:r>
            <a:r>
              <a:rPr lang="zh-CN" altLang="en-US" dirty="0"/>
              <a:t>序列，输出是图像 </a:t>
            </a:r>
            <a:r>
              <a:rPr lang="en-US" altLang="zh-CN" dirty="0"/>
              <a:t>token </a:t>
            </a:r>
            <a:r>
              <a:rPr lang="zh-CN" altLang="en-US" dirty="0"/>
              <a:t>序列；图像生成文本时则根据输入的图像序列预测文本内容。两个方向的生成任务使用同一个 </a:t>
            </a:r>
            <a:r>
              <a:rPr lang="en-US" altLang="zh-CN" dirty="0"/>
              <a:t>Transformer </a:t>
            </a:r>
            <a:r>
              <a:rPr lang="zh-CN" altLang="en-US" dirty="0"/>
              <a:t>模型。视觉和语言两个模态在相同模型参数下进行相同模式的生成，能够促进模型建立更好的跨模态语义对齐。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57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https://zhuanlan.zhihu.com/p/604318703</a:t>
            </a:r>
          </a:p>
          <a:p>
            <a:r>
              <a:rPr lang="zh-CN" altLang="en-US" dirty="0"/>
              <a:t>这里面有一个需要注意的点：作者没有将</a:t>
            </a:r>
            <a:r>
              <a:rPr lang="en-US" dirty="0"/>
              <a:t>image encoder</a:t>
            </a:r>
            <a:r>
              <a:rPr lang="zh-CN" altLang="en-US" dirty="0"/>
              <a:t>得到的</a:t>
            </a:r>
            <a:r>
              <a:rPr lang="en-US" dirty="0"/>
              <a:t>image embedding</a:t>
            </a:r>
            <a:r>
              <a:rPr lang="zh-CN" altLang="en-US" dirty="0"/>
              <a:t>作为</a:t>
            </a:r>
            <a:r>
              <a:rPr lang="en-US" dirty="0"/>
              <a:t>image transformer</a:t>
            </a:r>
            <a:r>
              <a:rPr lang="zh-CN" altLang="en-US" dirty="0"/>
              <a:t>的输入，而是定义了一个可训练的</a:t>
            </a:r>
            <a:r>
              <a:rPr lang="en-US" dirty="0"/>
              <a:t>query</a:t>
            </a:r>
            <a:r>
              <a:rPr lang="zh-CN" altLang="en-US" dirty="0"/>
              <a:t>作为输入。</a:t>
            </a:r>
            <a:r>
              <a:rPr lang="en-US" dirty="0"/>
              <a:t>image embedding</a:t>
            </a:r>
            <a:r>
              <a:rPr lang="zh-CN" altLang="en-US" dirty="0"/>
              <a:t>用作</a:t>
            </a:r>
            <a:r>
              <a:rPr lang="en-US" dirty="0"/>
              <a:t>cross attention</a:t>
            </a:r>
            <a:r>
              <a:rPr lang="zh-CN" altLang="en-US" dirty="0"/>
              <a:t>层的</a:t>
            </a:r>
            <a:r>
              <a:rPr lang="en-US" dirty="0"/>
              <a:t>key， value。</a:t>
            </a:r>
          </a:p>
          <a:p>
            <a:endParaRPr lang="en-US" dirty="0"/>
          </a:p>
          <a:p>
            <a:r>
              <a:rPr lang="en-US" b="1" dirty="0"/>
              <a:t>learned queries：</a:t>
            </a:r>
            <a:r>
              <a:rPr lang="zh-CN" altLang="en-US" b="1" dirty="0"/>
              <a:t>是随机初始化的</a:t>
            </a:r>
            <a:r>
              <a:rPr lang="en-US" b="1" dirty="0"/>
              <a:t>tensor。</a:t>
            </a:r>
            <a:r>
              <a:rPr lang="zh-CN" altLang="en-US" dirty="0"/>
              <a:t>其通过自注意力层相互交互，并通过交叉注意力层（插入所有其他</a:t>
            </a:r>
            <a:r>
              <a:rPr lang="en-US" dirty="0"/>
              <a:t>transformer block）</a:t>
            </a:r>
            <a:r>
              <a:rPr lang="zh-CN" altLang="en-US" dirty="0"/>
              <a:t>与冻结图像特征交互。其还可以通过</a:t>
            </a:r>
            <a:r>
              <a:rPr lang="en-US" altLang="zh-CN" dirty="0"/>
              <a:t>shared</a:t>
            </a:r>
            <a:r>
              <a:rPr lang="zh-CN" altLang="en-US" dirty="0"/>
              <a:t>的自注意力层与文本交互。</a:t>
            </a:r>
            <a:endParaRPr lang="en-US" altLang="zh-CN" dirty="0"/>
          </a:p>
          <a:p>
            <a:r>
              <a:rPr lang="en-US" altLang="zh-CN" dirty="0"/>
              <a:t>Learned queries</a:t>
            </a:r>
            <a:r>
              <a:rPr lang="zh-CN" altLang="en-US" dirty="0"/>
              <a:t>在训练完以后就是固定的，但是在计算</a:t>
            </a:r>
            <a:r>
              <a:rPr lang="en-US" altLang="zh-CN" dirty="0"/>
              <a:t>attention</a:t>
            </a:r>
            <a:r>
              <a:rPr lang="zh-CN" altLang="en-US" dirty="0"/>
              <a:t>的时候，虽然</a:t>
            </a:r>
            <a:r>
              <a:rPr lang="en-US" altLang="zh-CN" dirty="0"/>
              <a:t>learned query</a:t>
            </a:r>
            <a:r>
              <a:rPr lang="zh-CN" altLang="en-US" dirty="0"/>
              <a:t>是一样的，但是不同的</a:t>
            </a:r>
            <a:r>
              <a:rPr lang="en-US" altLang="zh-CN" dirty="0"/>
              <a:t>input image</a:t>
            </a:r>
            <a:r>
              <a:rPr lang="zh-CN" altLang="en-US" dirty="0"/>
              <a:t>的</a:t>
            </a:r>
            <a:r>
              <a:rPr lang="en-US" altLang="zh-CN" dirty="0"/>
              <a:t>image embedding</a:t>
            </a:r>
            <a:r>
              <a:rPr lang="zh-CN" altLang="en-US" dirty="0"/>
              <a:t>是不同的，它和</a:t>
            </a:r>
            <a:r>
              <a:rPr lang="en-US" altLang="zh-CN" dirty="0"/>
              <a:t>learned query</a:t>
            </a:r>
            <a:r>
              <a:rPr lang="zh-CN" altLang="en-US" dirty="0"/>
              <a:t>一起参与</a:t>
            </a:r>
            <a:r>
              <a:rPr lang="en-US" altLang="zh-CN" dirty="0"/>
              <a:t>attention</a:t>
            </a:r>
            <a:r>
              <a:rPr lang="zh-CN" altLang="en-US" dirty="0"/>
              <a:t>计算来影响最后结果。</a:t>
            </a:r>
            <a:endParaRPr lang="en-US" altLang="zh-CN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BLIP2</a:t>
            </a:r>
            <a:r>
              <a:rPr lang="zh-CN" altLang="en-US" dirty="0"/>
              <a:t>的预训练是分为两个阶段的（</a:t>
            </a:r>
            <a:r>
              <a:rPr lang="en-US" altLang="zh-CN" dirty="0"/>
              <a:t>http://www.myhz0606.com/article/blip2 </a:t>
            </a:r>
            <a:r>
              <a:rPr lang="zh-CN" altLang="en-US" dirty="0"/>
              <a:t>）：</a:t>
            </a:r>
            <a:r>
              <a:rPr lang="zh-CN" altLang="en-US" b="0" dirty="0"/>
              <a:t>第一个阶段是预训练</a:t>
            </a:r>
            <a:r>
              <a:rPr lang="en-US" altLang="zh-CN" b="0" dirty="0"/>
              <a:t>Q-former</a:t>
            </a:r>
            <a:r>
              <a:rPr lang="zh-CN" altLang="en-US" b="0" dirty="0"/>
              <a:t>来对多模态表征对齐；第二阶段是固定</a:t>
            </a:r>
            <a:r>
              <a:rPr lang="en-US" altLang="zh-CN" b="0" dirty="0"/>
              <a:t>image encoder</a:t>
            </a:r>
            <a:r>
              <a:rPr lang="zh-CN" altLang="en-US" b="0" dirty="0"/>
              <a:t>与预训练的</a:t>
            </a:r>
            <a:r>
              <a:rPr lang="en-US" altLang="zh-CN" b="0" dirty="0"/>
              <a:t>LLM</a:t>
            </a:r>
            <a:r>
              <a:rPr lang="zh-CN" altLang="en-US" b="0" dirty="0"/>
              <a:t>模型，仅训练</a:t>
            </a:r>
            <a:r>
              <a:rPr lang="en-US" altLang="zh-CN" b="0" dirty="0" err="1"/>
              <a:t>QFormer</a:t>
            </a:r>
            <a:r>
              <a:rPr lang="zh-CN" altLang="en-US" b="0" dirty="0"/>
              <a:t>和新增的一个投影层。</a:t>
            </a:r>
            <a:r>
              <a:rPr lang="zh-CN" altLang="en-US" dirty="0"/>
              <a:t>最终实现</a:t>
            </a:r>
            <a:r>
              <a:rPr lang="en-US" altLang="zh-CN" dirty="0" err="1"/>
              <a:t>QFormer</a:t>
            </a:r>
            <a:r>
              <a:rPr lang="zh-CN" altLang="en-US" dirty="0"/>
              <a:t>输出的图片表征（论文称之为</a:t>
            </a:r>
            <a:r>
              <a:rPr lang="en-US" altLang="zh-CN" dirty="0"/>
              <a:t>soft visual prompt</a:t>
            </a:r>
            <a:r>
              <a:rPr lang="zh-CN" altLang="en-US" dirty="0"/>
              <a:t>）变成</a:t>
            </a:r>
            <a:r>
              <a:rPr lang="en-US" altLang="zh-CN" dirty="0"/>
              <a:t>LLM</a:t>
            </a:r>
            <a:r>
              <a:rPr lang="zh-CN" altLang="en-US" dirty="0"/>
              <a:t>能看懂的样子。</a:t>
            </a:r>
            <a:endParaRPr lang="zh-CN" alt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3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Perceiver </a:t>
            </a:r>
            <a:r>
              <a:rPr lang="en-US" dirty="0" err="1"/>
              <a:t>Resampler</a:t>
            </a:r>
            <a:r>
              <a:rPr lang="zh-CN" altLang="en-US" dirty="0"/>
              <a:t>的目的是</a:t>
            </a:r>
            <a:r>
              <a:rPr lang="zh-CN" altLang="en-US" b="1" dirty="0"/>
              <a:t>接受变长度的视觉特征，但是最终输出的是固定长度的特征（</a:t>
            </a:r>
            <a:r>
              <a:rPr lang="en-US" altLang="zh-CN" b="0" dirty="0"/>
              <a:t>https://zhuanlan.zhihu.com/p/624336159</a:t>
            </a:r>
            <a:r>
              <a:rPr lang="zh-CN" altLang="en-US" b="1" dirty="0"/>
              <a:t>）。</a:t>
            </a:r>
            <a:r>
              <a:rPr lang="zh-CN" altLang="en-US" dirty="0"/>
              <a:t>首先预定义固定长度的</a:t>
            </a:r>
            <a:r>
              <a:rPr lang="en-US" dirty="0"/>
              <a:t>latent queries，</a:t>
            </a:r>
            <a:r>
              <a:rPr lang="zh-CN" altLang="en-US" dirty="0"/>
              <a:t>然后通过对</a:t>
            </a:r>
            <a:r>
              <a:rPr lang="en-US" b="1" dirty="0"/>
              <a:t>Vision Encoder</a:t>
            </a:r>
            <a:r>
              <a:rPr lang="zh-CN" altLang="en-US" dirty="0"/>
              <a:t>提取的特征进行</a:t>
            </a:r>
            <a:r>
              <a:rPr lang="en-US" dirty="0"/>
              <a:t>cross-attention</a:t>
            </a:r>
            <a:r>
              <a:rPr lang="zh-CN" altLang="en-US" dirty="0"/>
              <a:t>来提取固定长度的视觉特征。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Gated cross attention</a:t>
            </a:r>
            <a:r>
              <a:rPr lang="zh-CN" altLang="en-US" dirty="0"/>
              <a:t>中的</a:t>
            </a:r>
            <a:r>
              <a:rPr lang="en-US" altLang="zh-CN" dirty="0"/>
              <a:t>gated</a:t>
            </a:r>
            <a:r>
              <a:rPr lang="zh-CN" altLang="en-US" dirty="0"/>
              <a:t>这里是使用</a:t>
            </a:r>
            <a:r>
              <a:rPr lang="en-US" altLang="zh-CN" dirty="0"/>
              <a:t>tanh</a:t>
            </a:r>
            <a:r>
              <a:rPr lang="zh-CN" altLang="en-US" dirty="0"/>
              <a:t>激活函数来做的。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466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559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Science QA</a:t>
            </a:r>
            <a:r>
              <a:rPr lang="zh-CN" altLang="en-US" dirty="0"/>
              <a:t>科学问答任务（</a:t>
            </a:r>
            <a:r>
              <a:rPr lang="en-US" altLang="zh-CN" dirty="0"/>
              <a:t>Science Question Answering</a:t>
            </a:r>
            <a:r>
              <a:rPr lang="zh-CN" altLang="en-US" dirty="0"/>
              <a:t>）可以很好地诊断人工智能模型是否具有多步推理能力和可解释性。为了回答科学问题，一个模型不仅需要理解多模态内容，还需要提取外部知识以得出正确答案。同时，一个可靠的模型还应该给出揭示其推理过程的解释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183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7F992-A49D-4B40-96B4-68920AF6649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272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2742A-A9AA-4AF4-89E2-F42C4474992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164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2742A-A9AA-4AF4-89E2-F42C4474992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007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2742A-A9AA-4AF4-89E2-F42C4474992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08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2742A-A9AA-4AF4-89E2-F42C4474992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84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530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2742A-A9AA-4AF4-89E2-F42C4474992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28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Flip</a:t>
            </a:r>
            <a:r>
              <a:rPr lang="zh-CN" altLang="en-US" dirty="0"/>
              <a:t>（</a:t>
            </a:r>
            <a:r>
              <a:rPr lang="en-US" altLang="zh-CN" dirty="0"/>
              <a:t>Fast-Clip</a:t>
            </a:r>
            <a:r>
              <a:rPr lang="zh-CN" altLang="en-US" dirty="0"/>
              <a:t>），</a:t>
            </a:r>
            <a:r>
              <a:rPr lang="en-US" altLang="zh-CN" dirty="0"/>
              <a:t>image encoder</a:t>
            </a:r>
            <a:r>
              <a:rPr lang="zh-CN" altLang="en-US" dirty="0"/>
              <a:t>使用的是</a:t>
            </a:r>
            <a:r>
              <a:rPr lang="en-US" altLang="zh-CN" dirty="0"/>
              <a:t>Vit</a:t>
            </a:r>
            <a:r>
              <a:rPr lang="zh-CN" altLang="en-US" dirty="0"/>
              <a:t>，因此</a:t>
            </a:r>
            <a:r>
              <a:rPr lang="en-US" altLang="zh-CN" dirty="0"/>
              <a:t>patch embedding</a:t>
            </a:r>
            <a:r>
              <a:rPr lang="zh-CN" altLang="en-US" dirty="0"/>
              <a:t>的时候是所有</a:t>
            </a:r>
            <a:r>
              <a:rPr lang="en-US" altLang="zh-CN" dirty="0"/>
              <a:t>patch</a:t>
            </a:r>
            <a:r>
              <a:rPr lang="zh-CN" altLang="en-US" dirty="0"/>
              <a:t>都要计算的，只是在</a:t>
            </a:r>
            <a:r>
              <a:rPr lang="en-US" altLang="zh-CN" dirty="0"/>
              <a:t>patch embedding</a:t>
            </a:r>
            <a:r>
              <a:rPr lang="zh-CN" altLang="en-US" dirty="0"/>
              <a:t>送入到</a:t>
            </a:r>
            <a:r>
              <a:rPr lang="en-US" altLang="zh-CN" dirty="0"/>
              <a:t>transformer block</a:t>
            </a:r>
            <a:r>
              <a:rPr lang="zh-CN" altLang="en-US" dirty="0"/>
              <a:t>的时候，会把</a:t>
            </a:r>
            <a:r>
              <a:rPr lang="en-US" altLang="zh-CN" dirty="0"/>
              <a:t>masked patch embedding</a:t>
            </a:r>
            <a:r>
              <a:rPr lang="zh-CN" altLang="en-US" dirty="0"/>
              <a:t>给去掉，从而减少了计算量。具体实现可以参考代码：</a:t>
            </a:r>
            <a:r>
              <a:rPr lang="en-US" altLang="zh-CN" dirty="0"/>
              <a:t>https://github.com/facebookresearch/flip/blob/main/models_flip.py#L172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28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K-Lite</a:t>
            </a:r>
            <a:r>
              <a:rPr lang="zh-CN" altLang="en-US" dirty="0"/>
              <a:t>：</a:t>
            </a:r>
            <a:r>
              <a:rPr lang="en-US" altLang="zh-CN" dirty="0"/>
              <a:t>https://zhuanlan.zhihu.com/p/562204081</a:t>
            </a:r>
          </a:p>
          <a:p>
            <a:r>
              <a:rPr lang="en-US" b="1" dirty="0"/>
              <a:t>Query Construction</a:t>
            </a:r>
            <a:r>
              <a:rPr lang="en-US" dirty="0"/>
              <a:t>: </a:t>
            </a:r>
            <a:r>
              <a:rPr lang="zh-CN" altLang="en-US" dirty="0"/>
              <a:t>不能直接把 </a:t>
            </a:r>
            <a:r>
              <a:rPr lang="en-US" altLang="zh-CN" dirty="0"/>
              <a:t>t</a:t>
            </a:r>
            <a:r>
              <a:rPr lang="zh-CN" altLang="en-US" dirty="0"/>
              <a:t>作为 </a:t>
            </a:r>
            <a:r>
              <a:rPr lang="en-US" dirty="0"/>
              <a:t>query, </a:t>
            </a:r>
            <a:r>
              <a:rPr lang="zh-CN" altLang="en-US" dirty="0"/>
              <a:t>否则 </a:t>
            </a:r>
            <a:r>
              <a:rPr lang="en-US" dirty="0"/>
              <a:t>knowledge base </a:t>
            </a:r>
            <a:r>
              <a:rPr lang="zh-CN" altLang="en-US" dirty="0"/>
              <a:t>可能会找不到合适的内容</a:t>
            </a:r>
            <a:r>
              <a:rPr lang="en-US" altLang="zh-CN" dirty="0"/>
              <a:t>. </a:t>
            </a:r>
            <a:r>
              <a:rPr lang="zh-CN" altLang="en-US" dirty="0"/>
              <a:t>我们根据 </a:t>
            </a:r>
            <a:r>
              <a:rPr lang="en-US" altLang="zh-CN" dirty="0"/>
              <a:t>t </a:t>
            </a:r>
            <a:r>
              <a:rPr lang="zh-CN" altLang="en-US" dirty="0"/>
              <a:t>构造一个 </a:t>
            </a:r>
            <a:r>
              <a:rPr lang="en-US" dirty="0"/>
              <a:t>query </a:t>
            </a:r>
            <a:r>
              <a:rPr lang="en-US" altLang="zh-CN" dirty="0"/>
              <a:t>q</a:t>
            </a:r>
            <a:r>
              <a:rPr lang="en-US" dirty="0"/>
              <a:t>.</a:t>
            </a:r>
          </a:p>
          <a:p>
            <a:r>
              <a:rPr lang="zh-CN" altLang="en-US" dirty="0"/>
              <a:t>具体的构建方式是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t</a:t>
            </a:r>
            <a:r>
              <a:rPr lang="zh-CN" altLang="en-US" dirty="0"/>
              <a:t>是简短的词</a:t>
            </a:r>
            <a:r>
              <a:rPr lang="en-US" altLang="zh-CN" dirty="0"/>
              <a:t>, </a:t>
            </a:r>
            <a:r>
              <a:rPr lang="zh-CN" altLang="en-US" dirty="0"/>
              <a:t>比如 </a:t>
            </a:r>
            <a:r>
              <a:rPr lang="en-US" dirty="0"/>
              <a:t>ImageNet </a:t>
            </a:r>
            <a:r>
              <a:rPr lang="zh-CN" altLang="en-US" dirty="0"/>
              <a:t>里面的 </a:t>
            </a:r>
            <a:r>
              <a:rPr lang="en-US" dirty="0"/>
              <a:t>category, </a:t>
            </a:r>
            <a:r>
              <a:rPr lang="zh-CN" altLang="en-US" dirty="0"/>
              <a:t>那么直接作为 </a:t>
            </a:r>
            <a:r>
              <a:rPr lang="en-US" dirty="0"/>
              <a:t>query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t</a:t>
            </a:r>
            <a:r>
              <a:rPr lang="en-US" dirty="0"/>
              <a:t> </a:t>
            </a:r>
            <a:r>
              <a:rPr lang="zh-CN" altLang="en-US" dirty="0"/>
              <a:t>是 </a:t>
            </a:r>
            <a:r>
              <a:rPr lang="en-US" dirty="0"/>
              <a:t>caption, </a:t>
            </a:r>
            <a:r>
              <a:rPr lang="zh-CN" altLang="en-US" dirty="0"/>
              <a:t>首先从中解析出所有的 </a:t>
            </a:r>
            <a:r>
              <a:rPr lang="en-US" dirty="0"/>
              <a:t>noun-phrases, </a:t>
            </a:r>
            <a:r>
              <a:rPr lang="zh-CN" altLang="en-US" dirty="0"/>
              <a:t>然后选择其中的低频词作为 </a:t>
            </a:r>
            <a:r>
              <a:rPr lang="en-US" dirty="0"/>
              <a:t>query, </a:t>
            </a:r>
            <a:r>
              <a:rPr lang="zh-CN" altLang="en-US" dirty="0"/>
              <a:t>因为这种低频词很可能是需要解释的那种。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84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Interpretability: The image representation is typically a dense feature vector. In order to </a:t>
            </a:r>
            <a:r>
              <a:rPr lang="en-US" dirty="0" err="1"/>
              <a:t>im</a:t>
            </a:r>
            <a:r>
              <a:rPr lang="en-US" dirty="0"/>
              <a:t>-</a:t>
            </a:r>
          </a:p>
          <a:p>
            <a:r>
              <a:rPr lang="en-US" dirty="0"/>
              <a:t>prove the interpretability of the shared image-text embedding space, STAIR (Chen et al., 2023a)</a:t>
            </a:r>
          </a:p>
          <a:p>
            <a:r>
              <a:rPr lang="en-US" dirty="0"/>
              <a:t>proposes to map images and text to a high-dimensional, sparse, embedding space, </a:t>
            </a:r>
            <a:r>
              <a:rPr lang="en-US" b="1" dirty="0"/>
              <a:t>where each</a:t>
            </a:r>
          </a:p>
          <a:p>
            <a:r>
              <a:rPr lang="en-US" b="1" dirty="0"/>
              <a:t>dimension in the sparse embedding is a (sub-)word in a large dictionary in which the predicted</a:t>
            </a:r>
          </a:p>
          <a:p>
            <a:r>
              <a:rPr lang="en-US" b="1" dirty="0"/>
              <a:t>non-negative scalar corresponds to the weight associated with the token</a:t>
            </a:r>
            <a:r>
              <a:rPr lang="en-US" dirty="0"/>
              <a:t>. The authors show that</a:t>
            </a:r>
          </a:p>
          <a:p>
            <a:r>
              <a:rPr lang="en-US" dirty="0"/>
              <a:t>STAIR achieves better performance than the vanilla CLIP with improved interpretability.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56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imagebind</a:t>
            </a:r>
            <a:r>
              <a:rPr lang="zh-CN" altLang="en-US" dirty="0"/>
              <a:t>：</a:t>
            </a:r>
            <a:r>
              <a:rPr lang="en-US" dirty="0"/>
              <a:t>https://zhuanlan.zhihu.com/p/659674342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6E7B6-3FA3-4C1B-A766-E06FABF25F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3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A3F78-8BCB-4B70-A05C-3E4A930FA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DE3B6C-FBF8-4C79-B114-62A83896B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4A98F-A080-4629-B1A3-F0BC2964C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9E7E-A2B8-49D4-8878-D53646A7529C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FAD70-2808-4CD3-86F9-BD8E2E2A1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934C5-4C51-4B09-8FAC-0539ECED9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A59ED-B667-4970-98BD-DDB5E9E62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1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32E0E-A2EA-41F8-ABD5-56D35175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22C47F-E5D0-4EDC-8AD1-989F3980C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D2D1-C81A-49AC-AE6E-F3370A437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9E7E-A2B8-49D4-8878-D53646A7529C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762D-5A20-4DBC-9E35-4D9563E07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2053B-25BB-4B3B-8785-325356636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A59ED-B667-4970-98BD-DDB5E9E62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5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04C0DB-1541-4F74-AE28-3B542FFF42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13C184-42D0-4A29-B4C9-D99A38FAE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86FF9-9B75-4BC5-892F-F92CAED9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9E7E-A2B8-49D4-8878-D53646A7529C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DC73B-2189-4E83-9A80-6B5CD7EC3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0E171-10AD-481A-81BC-1CE2C129F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A59ED-B667-4970-98BD-DDB5E9E62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5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5293-747E-4806-823B-457790DB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BEE14-90FF-4E72-BA97-2BF7F3A0A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CB011-BC34-4035-A661-FEC93A725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9E7E-A2B8-49D4-8878-D53646A7529C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85E1D-830B-4C11-9023-DD311DEE9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23CC2-82B0-40FE-9B04-20D58FB93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A59ED-B667-4970-98BD-DDB5E9E62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6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3FF19-7923-46E7-A898-9C7F4E88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C99D5-B6C4-447D-AA6F-CE0ED5197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48903-BCB4-43EF-B21F-F39323743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9E7E-A2B8-49D4-8878-D53646A7529C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A4837-5A36-4B40-B08B-6991B1F8C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AA393-D4CD-4FF0-A967-9B11C8F9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A59ED-B667-4970-98BD-DDB5E9E62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78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5435B-AAC2-4122-BD4F-2549FFC21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22F44-AFB1-447E-88CF-1E74DAF35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D8C71C-B98F-4619-98DC-13807FA2C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B37343-7914-4DAE-93FC-9B9CC87C4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9E7E-A2B8-49D4-8878-D53646A7529C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A1534-8497-433B-9549-6E860A86E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79C79-5697-4473-ACB8-0F5219322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A59ED-B667-4970-98BD-DDB5E9E62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49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BB75-5040-4578-B75F-219805F1F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0C10B-C770-4872-8594-A7F30190C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D15A3-4763-417B-8059-DF05F269D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6F86F-72E1-4548-9259-7670C7AF20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A9882-03DA-4198-9ECC-23D77F0BE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CF10A6-A30A-4C1E-9B8F-026775710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9E7E-A2B8-49D4-8878-D53646A7529C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EBDBB8-59FE-47BC-93B7-87C84F27D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B9D990-4385-4624-8AAB-2D03A974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A59ED-B667-4970-98BD-DDB5E9E62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42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EA985-0F8A-43DD-9F33-1B3645F5C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7B3B58-5BA3-4D39-B054-146462496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9E7E-A2B8-49D4-8878-D53646A7529C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A46B5C-3632-4FD7-9C22-37936BBE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105C3-6365-460B-AED4-B31D1403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A59ED-B667-4970-98BD-DDB5E9E62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24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E21893-834A-495A-BA52-F5A665F3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9E7E-A2B8-49D4-8878-D53646A7529C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8549F9-99C4-419A-9FEC-ADEE7F45C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F1FAC-9C9B-44E4-AF31-2D24B265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A59ED-B667-4970-98BD-DDB5E9E62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10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71DCE-9324-41D2-ADDA-CC363A50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3A1FD-DBBE-467B-8EE9-D42A774A3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B2D94-5A41-4AF7-91BC-91A7EA91C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CBFCE-87F0-49ED-A8A8-542FDB9F3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9E7E-A2B8-49D4-8878-D53646A7529C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F0C71-94F4-46F4-A741-68D15D9A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954D1-1457-48FE-90C6-2830D6F0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A59ED-B667-4970-98BD-DDB5E9E62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12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26921-BB59-46C7-8B57-A913F11DC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455B7B-62B6-47AC-BF29-5F7207E0D6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491C90-EDC4-4A59-90B8-2ABD51DA2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B0ED1-74AB-42B6-9695-749EB96B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9E7E-A2B8-49D4-8878-D53646A7529C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5042E-87B4-416E-9A6D-10578E8C6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0EEFF-0283-4DD7-912D-16D89823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A59ED-B667-4970-98BD-DDB5E9E62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4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05BD3B-AB57-45C2-8E60-C29F8CC78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9E8DA-2CC1-4680-AFBE-F80C84304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5D1D9-DD5E-4F6A-9FE9-D754BEC68A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79E7E-A2B8-49D4-8878-D53646A7529C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9CB20-A4BB-4150-B46C-DE931BFC5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58613-F22D-4735-BC97-0B708DC86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A59ED-B667-4970-98BD-DDB5E9E62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85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627236817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8DE75-262B-433F-8A05-AECB35AEBD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多模态基础模型初探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78291A-F948-4A5B-99C9-21FAC1908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梁宇辉 </a:t>
            </a:r>
            <a:endParaRPr lang="en-US" altLang="zh-CN" dirty="0"/>
          </a:p>
          <a:p>
            <a:r>
              <a:rPr lang="en-US" altLang="zh-CN" dirty="0"/>
              <a:t>AWS GCR ML SSA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03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C82F-368C-41BA-89FD-0AF45C2D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</a:t>
            </a:r>
            <a:r>
              <a:rPr lang="en-US" altLang="zh-CN" dirty="0"/>
              <a:t>-</a:t>
            </a:r>
            <a:r>
              <a:rPr lang="zh-CN" altLang="en-US" dirty="0"/>
              <a:t>图片对比学习</a:t>
            </a:r>
            <a:r>
              <a:rPr lang="en-US" altLang="zh-CN" dirty="0"/>
              <a:t>---Model design</a:t>
            </a:r>
            <a:r>
              <a:rPr lang="zh-CN" altLang="en-US" dirty="0"/>
              <a:t>：</a:t>
            </a:r>
            <a:r>
              <a:rPr lang="en-US" altLang="zh-CN" dirty="0"/>
              <a:t> from the image side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1BF0A4-7CE3-4503-9BCF-CCD251AA0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3771" y="1825625"/>
            <a:ext cx="10004611" cy="472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18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2BCBC-7E6D-4CE6-9ACE-0D38577A8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274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语言</a:t>
            </a:r>
            <a:r>
              <a:rPr lang="en-US" altLang="zh-CN" dirty="0"/>
              <a:t>-</a:t>
            </a:r>
            <a:r>
              <a:rPr lang="zh-CN" altLang="en-US" dirty="0"/>
              <a:t>图片对比学习</a:t>
            </a:r>
            <a:r>
              <a:rPr lang="en-US" altLang="zh-CN" dirty="0"/>
              <a:t>--- </a:t>
            </a:r>
            <a:r>
              <a:rPr lang="en-US" dirty="0"/>
              <a:t>Model design: from the language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FF1B5-D6A9-4C67-A161-613D4EF1A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178"/>
            <a:ext cx="10515600" cy="4770785"/>
          </a:xfrm>
        </p:spPr>
        <p:txBody>
          <a:bodyPr/>
          <a:lstStyle/>
          <a:p>
            <a:r>
              <a:rPr lang="en-US" dirty="0"/>
              <a:t>K-Lite: External knowledge</a:t>
            </a:r>
          </a:p>
          <a:p>
            <a:pPr lvl="1"/>
            <a:r>
              <a:rPr lang="en-US" dirty="0"/>
              <a:t>The Wiki definition of entities (or, the so-called knowledge) can be naturally used together with the original alt-text for contrastive pre-training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FD8E7-2F64-4B2F-8B0C-4752761B4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382" y="2567941"/>
            <a:ext cx="8859691" cy="417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27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CFD12-3724-4707-9E8A-8024ECD3E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</a:t>
            </a:r>
            <a:r>
              <a:rPr lang="en-US" altLang="zh-CN" dirty="0"/>
              <a:t>-</a:t>
            </a:r>
            <a:r>
              <a:rPr lang="zh-CN" altLang="en-US" dirty="0"/>
              <a:t>图片对比学习</a:t>
            </a:r>
            <a:r>
              <a:rPr lang="en-US" altLang="zh-CN" dirty="0"/>
              <a:t>--- </a:t>
            </a:r>
            <a:r>
              <a:rPr lang="en-US" dirty="0"/>
              <a:t>Model design: improved interpretability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CB6753-0A06-43DC-A92E-8741C7A20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27501"/>
            <a:ext cx="8792153" cy="456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20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48223-EB7E-4E5F-A755-0E70C85DA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643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语言</a:t>
            </a:r>
            <a:r>
              <a:rPr lang="en-US" altLang="zh-CN" dirty="0"/>
              <a:t>-</a:t>
            </a:r>
            <a:r>
              <a:rPr lang="zh-CN" altLang="en-US" dirty="0"/>
              <a:t>图片对比学习</a:t>
            </a:r>
            <a:r>
              <a:rPr lang="en-US" altLang="zh-CN" dirty="0"/>
              <a:t>--- </a:t>
            </a:r>
            <a:r>
              <a:rPr lang="en-US" dirty="0"/>
              <a:t>Model design: more modalities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64BD0-2CBA-441B-AE48-E968327FF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511"/>
            <a:ext cx="10515600" cy="467045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err="1"/>
              <a:t>Imagebind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 err="1"/>
              <a:t>ImageBind</a:t>
            </a:r>
            <a:r>
              <a:rPr lang="en-US" altLang="zh-CN" dirty="0"/>
              <a:t> </a:t>
            </a:r>
            <a:r>
              <a:rPr lang="zh-CN" altLang="en-US" dirty="0"/>
              <a:t>将其他模态的数据和</a:t>
            </a:r>
            <a:r>
              <a:rPr lang="zh-CN" altLang="en-US" b="1" dirty="0"/>
              <a:t>图像</a:t>
            </a:r>
            <a:r>
              <a:rPr lang="zh-CN" altLang="en-US" dirty="0"/>
              <a:t>数据进行对齐（</a:t>
            </a:r>
            <a:r>
              <a:rPr lang="en-US" altLang="zh-CN" b="1" dirty="0"/>
              <a:t>image </a:t>
            </a:r>
            <a:r>
              <a:rPr lang="zh-CN" altLang="en-US" b="1" dirty="0"/>
              <a:t>作为了</a:t>
            </a:r>
            <a:r>
              <a:rPr lang="en-US" altLang="zh-CN" b="1" dirty="0"/>
              <a:t>bridge</a:t>
            </a:r>
            <a:r>
              <a:rPr lang="zh-CN" altLang="en-US" dirty="0"/>
              <a:t>），形成不同种类的 </a:t>
            </a:r>
            <a:r>
              <a:rPr lang="en-US" altLang="zh-CN" dirty="0"/>
              <a:t>image-paired </a:t>
            </a:r>
            <a:r>
              <a:rPr lang="zh-CN" altLang="en-US" dirty="0"/>
              <a:t>数据，从而避免去构建包含全部 </a:t>
            </a:r>
            <a:r>
              <a:rPr lang="en-US" altLang="zh-CN" dirty="0"/>
              <a:t>6 </a:t>
            </a:r>
            <a:r>
              <a:rPr lang="zh-CN" altLang="en-US" dirty="0"/>
              <a:t>种模态的数据集。</a:t>
            </a:r>
            <a:endParaRPr lang="en-US" altLang="zh-CN" dirty="0"/>
          </a:p>
          <a:p>
            <a:pPr lvl="1"/>
            <a:r>
              <a:rPr lang="zh-CN" altLang="en-US" dirty="0"/>
              <a:t>作者发现，通过这种模式训练的模型，不仅仅拥有和训练数据一致的模态转换能力，还包含更强大的跨模态能力（</a:t>
            </a:r>
            <a:r>
              <a:rPr lang="zh-CN" altLang="en-US" b="1" dirty="0"/>
              <a:t>涌现能力</a:t>
            </a:r>
            <a:r>
              <a:rPr lang="zh-CN" altLang="en-US" dirty="0"/>
              <a:t>）。</a:t>
            </a:r>
            <a:endParaRPr lang="en-US" altLang="zh-CN" dirty="0"/>
          </a:p>
          <a:p>
            <a:pPr lvl="2"/>
            <a:r>
              <a:rPr lang="en-US" dirty="0"/>
              <a:t>Emergent Zero-Shot Classification</a:t>
            </a:r>
            <a:r>
              <a:rPr lang="zh-CN" altLang="en-US" dirty="0"/>
              <a:t>和</a:t>
            </a:r>
            <a:r>
              <a:rPr lang="en-US" dirty="0"/>
              <a:t>Emergent Zero-Shot </a:t>
            </a:r>
            <a:r>
              <a:rPr lang="zh-CN" altLang="en-US" dirty="0"/>
              <a:t>检索能力；</a:t>
            </a:r>
            <a:endParaRPr lang="en-US" altLang="zh-CN" dirty="0"/>
          </a:p>
          <a:p>
            <a:pPr lvl="2"/>
            <a:r>
              <a:rPr lang="zh-CN" altLang="en-US" dirty="0"/>
              <a:t>多模态嵌入空间的算术： 通过把 </a:t>
            </a:r>
            <a:r>
              <a:rPr lang="en-US" dirty="0"/>
              <a:t>image </a:t>
            </a:r>
            <a:r>
              <a:rPr lang="zh-CN" altLang="en-US" dirty="0"/>
              <a:t>和 </a:t>
            </a:r>
            <a:r>
              <a:rPr lang="en-US" dirty="0"/>
              <a:t>audio </a:t>
            </a:r>
            <a:r>
              <a:rPr lang="zh-CN" altLang="en-US" dirty="0"/>
              <a:t>的 </a:t>
            </a:r>
            <a:r>
              <a:rPr lang="en-US" dirty="0"/>
              <a:t>Embedding </a:t>
            </a:r>
            <a:r>
              <a:rPr lang="zh-CN" altLang="en-US" dirty="0"/>
              <a:t>加在一起，得到的联合嵌入，使得我们可以组合两个 </a:t>
            </a:r>
            <a:r>
              <a:rPr lang="en-US" dirty="0"/>
              <a:t>Embedding</a:t>
            </a:r>
            <a:r>
              <a:rPr lang="zh-CN" altLang="en-US" dirty="0"/>
              <a:t>。</a:t>
            </a:r>
            <a:endParaRPr lang="en-US" altLang="zh-CN" dirty="0"/>
          </a:p>
          <a:p>
            <a:pPr lvl="3"/>
            <a:r>
              <a:rPr lang="zh-CN" altLang="en-US" dirty="0"/>
              <a:t>比如：桌子上水果的图像</a:t>
            </a:r>
            <a:r>
              <a:rPr lang="en-US" altLang="zh-CN" dirty="0"/>
              <a:t>+</a:t>
            </a:r>
            <a:r>
              <a:rPr lang="zh-CN" altLang="en-US" dirty="0"/>
              <a:t>啁啾鸟的声音，并检索包含这些概念的图像，就得到了有鸟和水果的树的图片。</a:t>
            </a:r>
            <a:endParaRPr lang="en-US" altLang="zh-CN" dirty="0"/>
          </a:p>
          <a:p>
            <a:pPr lvl="2"/>
            <a:r>
              <a:rPr lang="zh-CN" altLang="en-US" dirty="0"/>
              <a:t>将基于文本的检测器升级为基于音频的检测器；</a:t>
            </a:r>
            <a:endParaRPr lang="en-US" altLang="zh-CN" dirty="0"/>
          </a:p>
          <a:p>
            <a:pPr lvl="3"/>
            <a:r>
              <a:rPr lang="zh-CN" altLang="en-US" dirty="0"/>
              <a:t>预训练的基于文本的检测模型 </a:t>
            </a:r>
            <a:r>
              <a:rPr lang="en-US" altLang="zh-CN" dirty="0" err="1"/>
              <a:t>Detic</a:t>
            </a:r>
            <a:r>
              <a:rPr lang="zh-CN" altLang="en-US" dirty="0"/>
              <a:t>，简单地将其基于 </a:t>
            </a:r>
            <a:r>
              <a:rPr lang="en-US" altLang="zh-CN" dirty="0"/>
              <a:t>CLIP </a:t>
            </a:r>
            <a:r>
              <a:rPr lang="zh-CN" altLang="en-US" dirty="0"/>
              <a:t>的 </a:t>
            </a:r>
            <a:r>
              <a:rPr lang="en-US" altLang="zh-CN" dirty="0"/>
              <a:t>text Embedding </a:t>
            </a:r>
            <a:r>
              <a:rPr lang="zh-CN" altLang="en-US" dirty="0"/>
              <a:t>替换为 </a:t>
            </a:r>
            <a:r>
              <a:rPr lang="en-US" altLang="zh-CN" dirty="0" err="1"/>
              <a:t>ImageBind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/>
              <a:t>audio </a:t>
            </a:r>
            <a:r>
              <a:rPr lang="zh-CN" altLang="en-US" dirty="0"/>
              <a:t>嵌入</a:t>
            </a:r>
            <a:r>
              <a:rPr lang="en-US" altLang="zh-CN" dirty="0"/>
              <a:t>, </a:t>
            </a:r>
            <a:r>
              <a:rPr lang="zh-CN" altLang="en-US" dirty="0"/>
              <a:t>就得到了一个基于 </a:t>
            </a:r>
            <a:r>
              <a:rPr lang="en-US" altLang="zh-CN" dirty="0"/>
              <a:t>audio </a:t>
            </a:r>
            <a:r>
              <a:rPr lang="zh-CN" altLang="en-US" dirty="0"/>
              <a:t>的检测器。</a:t>
            </a:r>
            <a:endParaRPr lang="en-US" altLang="zh-CN" dirty="0"/>
          </a:p>
          <a:p>
            <a:pPr lvl="2"/>
            <a:r>
              <a:rPr lang="zh-CN" altLang="en-US" dirty="0"/>
              <a:t>将基于文本的扩散模型升级为基于音频的扩散模型；</a:t>
            </a:r>
            <a:endParaRPr lang="en-US" altLang="zh-CN" dirty="0"/>
          </a:p>
          <a:p>
            <a:pPr lvl="3"/>
            <a:r>
              <a:rPr lang="zh-CN" altLang="en-US" dirty="0"/>
              <a:t>作者使用预训练的 </a:t>
            </a:r>
            <a:r>
              <a:rPr lang="en-US" dirty="0"/>
              <a:t>DALLE-2 </a:t>
            </a:r>
            <a:r>
              <a:rPr lang="zh-CN" altLang="en-US" dirty="0"/>
              <a:t>扩散模型并将其 </a:t>
            </a:r>
            <a:r>
              <a:rPr lang="en-US" dirty="0"/>
              <a:t>Prompt Embedding </a:t>
            </a:r>
            <a:r>
              <a:rPr lang="zh-CN" altLang="en-US" dirty="0"/>
              <a:t>替换为 </a:t>
            </a:r>
            <a:r>
              <a:rPr lang="en-US" dirty="0" err="1"/>
              <a:t>ImageBind</a:t>
            </a:r>
            <a:r>
              <a:rPr lang="en-US" dirty="0"/>
              <a:t> </a:t>
            </a:r>
            <a:r>
              <a:rPr lang="zh-CN" altLang="en-US" dirty="0"/>
              <a:t>的 </a:t>
            </a:r>
            <a:r>
              <a:rPr lang="en-US" dirty="0"/>
              <a:t>audio </a:t>
            </a:r>
            <a:r>
              <a:rPr lang="zh-CN" altLang="en-US" dirty="0"/>
              <a:t>嵌入。这样就得到了一个基于 </a:t>
            </a:r>
            <a:r>
              <a:rPr lang="en-US" dirty="0"/>
              <a:t>audio </a:t>
            </a:r>
            <a:r>
              <a:rPr lang="zh-CN" altLang="en-US" dirty="0"/>
              <a:t>的扩散模型。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029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92A6-7CAE-4441-8E1C-D076D6C7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</a:t>
            </a:r>
            <a:r>
              <a:rPr lang="en-US" altLang="zh-CN" dirty="0"/>
              <a:t>-</a:t>
            </a:r>
            <a:r>
              <a:rPr lang="zh-CN" altLang="en-US" dirty="0"/>
              <a:t>图片对比学习</a:t>
            </a:r>
            <a:r>
              <a:rPr lang="en-US" altLang="zh-CN" dirty="0"/>
              <a:t>--- </a:t>
            </a:r>
            <a:r>
              <a:rPr lang="en-US" dirty="0"/>
              <a:t>Objective function: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BDCBC-26AA-49F8-BCF3-065517BD3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en-US" dirty="0"/>
              <a:t>dding a generative branch</a:t>
            </a:r>
            <a:r>
              <a:rPr lang="zh-CN" altLang="en-US" dirty="0"/>
              <a:t>（比如</a:t>
            </a:r>
            <a:r>
              <a:rPr lang="en-US" altLang="zh-CN" dirty="0" err="1"/>
              <a:t>CoCa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dirty="0" err="1"/>
              <a:t>CoCa</a:t>
            </a:r>
            <a:r>
              <a:rPr lang="en-US" dirty="0"/>
              <a:t>: Contrastive Captioner</a:t>
            </a:r>
            <a:r>
              <a:rPr lang="zh-CN" altLang="en-US" dirty="0"/>
              <a:t>（下面图中的</a:t>
            </a:r>
            <a:r>
              <a:rPr lang="en-US" altLang="zh-CN" dirty="0"/>
              <a:t>decoder</a:t>
            </a:r>
            <a:r>
              <a:rPr lang="zh-CN" altLang="en-US" dirty="0"/>
              <a:t>指的是</a:t>
            </a:r>
            <a:r>
              <a:rPr lang="en-US" altLang="zh-CN" dirty="0"/>
              <a:t>decoder-only transformer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765A1-6DA5-4505-81D3-5E2CE6FED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019292"/>
            <a:ext cx="10263808" cy="36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75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A1335-EA2C-4B3F-ABAD-12E90F65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356" y="388177"/>
            <a:ext cx="10515600" cy="1002941"/>
          </a:xfrm>
        </p:spPr>
        <p:txBody>
          <a:bodyPr/>
          <a:lstStyle/>
          <a:p>
            <a:r>
              <a:rPr lang="en-US" dirty="0"/>
              <a:t>image-only 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78515-1C8E-4947-BD84-14152964A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4"/>
            <a:ext cx="10515600" cy="4626459"/>
          </a:xfrm>
        </p:spPr>
        <p:txBody>
          <a:bodyPr/>
          <a:lstStyle/>
          <a:p>
            <a:r>
              <a:rPr lang="en-US" dirty="0" err="1"/>
              <a:t>SimCLR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Given one image, two separate data augmentations are applied</a:t>
            </a:r>
          </a:p>
          <a:p>
            <a:pPr lvl="1"/>
            <a:r>
              <a:rPr lang="en-US" altLang="zh-CN" dirty="0"/>
              <a:t>Encoder</a:t>
            </a:r>
            <a:r>
              <a:rPr lang="zh-CN" altLang="en-US" dirty="0"/>
              <a:t>和</a:t>
            </a:r>
            <a:r>
              <a:rPr lang="en-US" altLang="zh-CN" dirty="0"/>
              <a:t>project head</a:t>
            </a:r>
            <a:r>
              <a:rPr lang="zh-CN" altLang="en-US" dirty="0"/>
              <a:t>是共享的</a:t>
            </a:r>
            <a:r>
              <a:rPr lang="en-US" altLang="zh-CN" dirty="0"/>
              <a:t>.</a:t>
            </a:r>
            <a:endParaRPr lang="en-US" dirty="0"/>
          </a:p>
          <a:p>
            <a:pPr lvl="1"/>
            <a:r>
              <a:rPr lang="en-US" dirty="0"/>
              <a:t>A base encoder is followed by a project head, which is trained to maximize agreement using a contrastive loss (i.e., they are from the same image or not)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17AF5-3FF0-4EDF-93C9-C211668C6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895" y="3581400"/>
            <a:ext cx="889220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64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5A2EB-E63B-4F83-B90B-A69993988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4588"/>
          </a:xfrm>
        </p:spPr>
        <p:txBody>
          <a:bodyPr/>
          <a:lstStyle/>
          <a:p>
            <a:r>
              <a:rPr lang="en-US" dirty="0"/>
              <a:t>image-only non-contrastive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88B5D-8827-401A-AB50-89F569F95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714"/>
            <a:ext cx="10515600" cy="5141809"/>
          </a:xfrm>
        </p:spPr>
        <p:txBody>
          <a:bodyPr/>
          <a:lstStyle/>
          <a:p>
            <a:r>
              <a:rPr lang="en-US" altLang="zh-CN" dirty="0"/>
              <a:t>DINO:</a:t>
            </a:r>
          </a:p>
          <a:p>
            <a:pPr lvl="1"/>
            <a:r>
              <a:rPr lang="zh-CN" altLang="en-US" dirty="0"/>
              <a:t>没有使用负样本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对于教师模型，</a:t>
            </a:r>
            <a:r>
              <a:rPr lang="en-US" altLang="zh-CN" dirty="0"/>
              <a:t>DINO</a:t>
            </a:r>
            <a:r>
              <a:rPr lang="zh-CN" altLang="en-US" dirty="0"/>
              <a:t>并不像通常的知识蒸馏方法那样直接</a:t>
            </a:r>
            <a:r>
              <a:rPr lang="en-US" altLang="zh-CN" dirty="0"/>
              <a:t>frozen/</a:t>
            </a:r>
            <a:r>
              <a:rPr lang="zh-CN" altLang="en-US" dirty="0"/>
              <a:t>冻结教师模型的参数，而是从学生网络中迭代更新教师模型的参数。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FB3D9-CBC5-4ED3-A681-9A5C210C4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65" y="3181975"/>
            <a:ext cx="4421943" cy="3206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EDBD62-E193-4D01-A4C2-CBEB130DC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3181976"/>
            <a:ext cx="5407742" cy="331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47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B1FF5-0EB4-4B98-AE53-6D5C34EA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6643"/>
          </a:xfrm>
        </p:spPr>
        <p:txBody>
          <a:bodyPr/>
          <a:lstStyle/>
          <a:p>
            <a:r>
              <a:rPr lang="en-US" dirty="0"/>
              <a:t>masked image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8FFDF-423E-4363-9F3D-4E5498B8D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520"/>
            <a:ext cx="10515600" cy="5257800"/>
          </a:xfrm>
        </p:spPr>
        <p:txBody>
          <a:bodyPr/>
          <a:lstStyle/>
          <a:p>
            <a:r>
              <a:rPr lang="en-US" altLang="zh-CN" dirty="0" err="1"/>
              <a:t>BEiT</a:t>
            </a:r>
            <a:r>
              <a:rPr lang="zh-CN" altLang="en-US" dirty="0"/>
              <a:t>：</a:t>
            </a:r>
            <a:r>
              <a:rPr lang="en-US" altLang="zh-CN" dirty="0"/>
              <a:t>BERT Pre-Training of Image Transformers</a:t>
            </a:r>
          </a:p>
          <a:p>
            <a:pPr lvl="1"/>
            <a:r>
              <a:rPr lang="en-US" altLang="zh-CN" dirty="0"/>
              <a:t>Before pre-training, learn an “image tokenizer” via VQ-VAE/VQ-GAN</a:t>
            </a:r>
            <a:r>
              <a:rPr lang="zh-CN" altLang="en-US" dirty="0"/>
              <a:t>（如下图所示）</a:t>
            </a:r>
            <a:r>
              <a:rPr lang="en-US" altLang="zh-CN" dirty="0"/>
              <a:t>, where an image is tokenized into </a:t>
            </a:r>
            <a:r>
              <a:rPr lang="en-US" altLang="zh-CN" b="1" dirty="0"/>
              <a:t>discrete visual tokens</a:t>
            </a:r>
            <a:r>
              <a:rPr lang="zh-CN" altLang="en-US" dirty="0"/>
              <a:t>。</a:t>
            </a:r>
            <a:endParaRPr lang="en-US" altLang="zh-CN" dirty="0"/>
          </a:p>
          <a:p>
            <a:pPr lvl="2"/>
            <a:r>
              <a:rPr lang="zh-CN" altLang="en-US" dirty="0"/>
              <a:t>离散化的关键就是</a:t>
            </a:r>
            <a:r>
              <a:rPr lang="en-US" dirty="0"/>
              <a:t>VQ, </a:t>
            </a:r>
            <a:r>
              <a:rPr lang="zh-CN" altLang="en-US" dirty="0"/>
              <a:t>即</a:t>
            </a:r>
            <a:r>
              <a:rPr lang="en-US" dirty="0"/>
              <a:t>vector qua</a:t>
            </a:r>
            <a:r>
              <a:rPr lang="en-US" altLang="zh-CN" dirty="0"/>
              <a:t>n</a:t>
            </a:r>
            <a:r>
              <a:rPr lang="en-US" dirty="0"/>
              <a:t>tization. </a:t>
            </a:r>
            <a:r>
              <a:rPr lang="zh-CN" altLang="en-US" dirty="0"/>
              <a:t>简单来说</a:t>
            </a:r>
            <a:r>
              <a:rPr lang="en-US" dirty="0"/>
              <a:t>, </a:t>
            </a:r>
            <a:r>
              <a:rPr lang="zh-CN" altLang="en-US" dirty="0"/>
              <a:t>就是要先有一个</a:t>
            </a:r>
            <a:r>
              <a:rPr lang="en-US" dirty="0"/>
              <a:t>codebook, </a:t>
            </a:r>
            <a:r>
              <a:rPr lang="zh-CN" altLang="en-US" dirty="0"/>
              <a:t>这个</a:t>
            </a:r>
            <a:r>
              <a:rPr lang="en-US" dirty="0"/>
              <a:t>codebook</a:t>
            </a:r>
            <a:r>
              <a:rPr lang="zh-CN" altLang="en-US" dirty="0"/>
              <a:t>是一个</a:t>
            </a:r>
            <a:r>
              <a:rPr lang="en-US" dirty="0"/>
              <a:t>embedding table. </a:t>
            </a:r>
            <a:r>
              <a:rPr lang="zh-CN" altLang="en-US" dirty="0"/>
              <a:t>我们在这个</a:t>
            </a:r>
            <a:r>
              <a:rPr lang="en-US" dirty="0"/>
              <a:t>table</a:t>
            </a:r>
            <a:r>
              <a:rPr lang="zh-CN" altLang="en-US" dirty="0"/>
              <a:t>中找到和</a:t>
            </a:r>
            <a:r>
              <a:rPr lang="en-US" dirty="0"/>
              <a:t>vector</a:t>
            </a:r>
            <a:r>
              <a:rPr lang="zh-CN" altLang="en-US" dirty="0"/>
              <a:t>最接近</a:t>
            </a:r>
            <a:r>
              <a:rPr lang="en-US" dirty="0"/>
              <a:t>(</a:t>
            </a:r>
            <a:r>
              <a:rPr lang="zh-CN" altLang="en-US" dirty="0"/>
              <a:t>比如欧氏距离最近</a:t>
            </a:r>
            <a:r>
              <a:rPr lang="en-US" dirty="0"/>
              <a:t>)</a:t>
            </a:r>
            <a:r>
              <a:rPr lang="zh-CN" altLang="en-US" dirty="0"/>
              <a:t>的一个</a:t>
            </a:r>
            <a:r>
              <a:rPr lang="en-US" dirty="0"/>
              <a:t>embedding, </a:t>
            </a:r>
            <a:r>
              <a:rPr lang="zh-CN" altLang="en-US" dirty="0"/>
              <a:t>用这个</a:t>
            </a:r>
            <a:r>
              <a:rPr lang="en-US" dirty="0"/>
              <a:t>embedding</a:t>
            </a:r>
            <a:r>
              <a:rPr lang="zh-CN" altLang="en-US" dirty="0"/>
              <a:t>的</a:t>
            </a:r>
            <a:r>
              <a:rPr lang="en-US" dirty="0"/>
              <a:t>index</a:t>
            </a:r>
            <a:r>
              <a:rPr lang="zh-CN" altLang="en-US" dirty="0"/>
              <a:t>来代表这个</a:t>
            </a:r>
            <a:r>
              <a:rPr lang="en-US" dirty="0"/>
              <a:t>vector.</a:t>
            </a:r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dirty="0"/>
          </a:p>
        </p:txBody>
      </p:sp>
      <p:pic>
        <p:nvPicPr>
          <p:cNvPr id="5" name="Picture 4" descr="https://sunlin-ai.github.io/images/image-20220602112701542.png">
            <a:extLst>
              <a:ext uri="{FF2B5EF4-FFF2-40B4-BE49-F238E27FC236}">
                <a16:creationId xmlns:a16="http://schemas.microsoft.com/office/drawing/2014/main" id="{FA2F1BBC-EF31-4E05-84E7-54BDAFEB900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226" y="3666477"/>
            <a:ext cx="9267548" cy="2968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682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AC97E-99E4-492B-BF35-5F1791B97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004"/>
          </a:xfrm>
        </p:spPr>
        <p:txBody>
          <a:bodyPr/>
          <a:lstStyle/>
          <a:p>
            <a:r>
              <a:rPr lang="en-US" dirty="0"/>
              <a:t>masked image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978D8-8D2F-474C-BE69-58745CD52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176"/>
            <a:ext cx="10515600" cy="4697787"/>
          </a:xfrm>
        </p:spPr>
        <p:txBody>
          <a:bodyPr/>
          <a:lstStyle/>
          <a:p>
            <a:pPr lvl="1"/>
            <a:r>
              <a:rPr lang="en-US" altLang="zh-CN" dirty="0"/>
              <a:t>Randomly masking image patches, pre-train the model to predict masked visual tokens</a:t>
            </a:r>
          </a:p>
          <a:p>
            <a:pPr lvl="1"/>
            <a:r>
              <a:rPr lang="zh-CN" altLang="en-US" dirty="0"/>
              <a:t>图中的</a:t>
            </a:r>
            <a:r>
              <a:rPr lang="en-US" altLang="zh-CN" dirty="0"/>
              <a:t>patch embedding</a:t>
            </a:r>
            <a:r>
              <a:rPr lang="zh-CN" altLang="en-US" dirty="0"/>
              <a:t>指的是</a:t>
            </a:r>
            <a:r>
              <a:rPr lang="en-US" altLang="zh-CN" dirty="0"/>
              <a:t>image patch</a:t>
            </a:r>
            <a:r>
              <a:rPr lang="zh-CN" altLang="en-US" dirty="0"/>
              <a:t>经过线性变换后到的</a:t>
            </a:r>
            <a:r>
              <a:rPr lang="en-US" altLang="zh-CN" dirty="0"/>
              <a:t>embedding</a:t>
            </a:r>
            <a:r>
              <a:rPr lang="zh-CN" altLang="en-US" dirty="0"/>
              <a:t>（其实就是卷积</a:t>
            </a:r>
            <a:r>
              <a:rPr lang="en-US" altLang="zh-CN" dirty="0"/>
              <a:t>+flatten</a:t>
            </a:r>
            <a:r>
              <a:rPr lang="zh-CN" altLang="en-US" dirty="0"/>
              <a:t>操作）和</a:t>
            </a:r>
            <a:r>
              <a:rPr lang="en-US" altLang="zh-CN" dirty="0"/>
              <a:t>special token [S]</a:t>
            </a:r>
            <a:r>
              <a:rPr lang="zh-CN" altLang="en-US" dirty="0"/>
              <a:t>和</a:t>
            </a:r>
            <a:r>
              <a:rPr lang="en-US" altLang="zh-CN" dirty="0"/>
              <a:t>[M]</a:t>
            </a:r>
            <a:r>
              <a:rPr lang="zh-CN" altLang="en-US" dirty="0"/>
              <a:t>对应的</a:t>
            </a:r>
            <a:r>
              <a:rPr lang="en-US" altLang="zh-CN" dirty="0"/>
              <a:t>embedding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D32D2-4844-4D20-8E0B-CE8E85EC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376" y="2991971"/>
            <a:ext cx="7478842" cy="36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40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A851D-9E74-468A-AE65-A9BC8CA7F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0925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视觉生成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339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FDDD-FCC4-490A-8FEE-B86F8DEF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D90E7-7CDE-421C-9DA8-985502F02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什么是多模态基础模型？</a:t>
            </a:r>
            <a:endParaRPr lang="en-US" altLang="zh-CN" dirty="0"/>
          </a:p>
          <a:p>
            <a:r>
              <a:rPr lang="zh-CN" altLang="en-US" dirty="0"/>
              <a:t>视觉理解</a:t>
            </a:r>
            <a:endParaRPr lang="en-US" altLang="zh-CN" dirty="0"/>
          </a:p>
          <a:p>
            <a:r>
              <a:rPr lang="zh-CN" altLang="en-US" dirty="0"/>
              <a:t>视觉生成</a:t>
            </a:r>
            <a:endParaRPr lang="en-US" altLang="zh-CN" dirty="0"/>
          </a:p>
          <a:p>
            <a:r>
              <a:rPr lang="zh-CN" altLang="en-US" dirty="0"/>
              <a:t>统一的视觉模型</a:t>
            </a:r>
            <a:endParaRPr lang="en-US" altLang="zh-CN" dirty="0"/>
          </a:p>
          <a:p>
            <a:r>
              <a:rPr lang="zh-CN" altLang="en-US" dirty="0"/>
              <a:t>多模态基础模型</a:t>
            </a:r>
            <a:endParaRPr lang="en-US" altLang="zh-CN" dirty="0"/>
          </a:p>
          <a:p>
            <a:r>
              <a:rPr lang="zh-CN" altLang="en-US" dirty="0"/>
              <a:t>多模态</a:t>
            </a:r>
            <a:r>
              <a:rPr lang="en-US" altLang="zh-CN" dirty="0"/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536788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3BF-9470-44FC-894D-4B978F3DD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Text-to-Image Basics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655C47-D712-4549-BFB9-CA1F3E3B6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4412" y="1690688"/>
            <a:ext cx="9780588" cy="491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32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8217-D9BC-49EE-AB0C-402D4EFF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 (SD)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0648A-8108-463F-ACB5-936403C52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SD</a:t>
            </a:r>
            <a:r>
              <a:rPr lang="zh-CN" altLang="en-US" b="1" dirty="0"/>
              <a:t>模型的反扩散过程本质上就是预测噪音</a:t>
            </a:r>
            <a:r>
              <a:rPr lang="zh-CN" altLang="en-US" dirty="0"/>
              <a:t>（也就是</a:t>
            </a:r>
            <a:r>
              <a:rPr lang="en-US" dirty="0" err="1"/>
              <a:t>Unet</a:t>
            </a:r>
            <a:r>
              <a:rPr lang="zh-CN" altLang="en-US" dirty="0"/>
              <a:t>输出的是噪音），那某个</a:t>
            </a:r>
            <a:r>
              <a:rPr lang="en-US" altLang="zh-CN" dirty="0"/>
              <a:t>timestep t</a:t>
            </a:r>
            <a:r>
              <a:rPr lang="zh-CN" altLang="en-US" dirty="0"/>
              <a:t>生成的图像</a:t>
            </a:r>
            <a:r>
              <a:rPr lang="en-US" altLang="zh-CN" dirty="0"/>
              <a:t>x(t -1)</a:t>
            </a:r>
            <a:r>
              <a:rPr lang="zh-CN" altLang="en-US" dirty="0"/>
              <a:t>是当前模型（</a:t>
            </a:r>
            <a:r>
              <a:rPr lang="en-US" dirty="0" err="1"/>
              <a:t>Unet</a:t>
            </a:r>
            <a:r>
              <a:rPr lang="zh-CN" altLang="en-US" dirty="0"/>
              <a:t>）的输入的带有噪音的图像</a:t>
            </a:r>
            <a:r>
              <a:rPr lang="en-US" altLang="zh-CN" dirty="0"/>
              <a:t>x(t)</a:t>
            </a:r>
            <a:r>
              <a:rPr lang="zh-CN" altLang="en-US" dirty="0"/>
              <a:t>使用某个</a:t>
            </a:r>
            <a:r>
              <a:rPr lang="en-US" dirty="0"/>
              <a:t>scheduler</a:t>
            </a:r>
            <a:r>
              <a:rPr lang="zh-CN" altLang="en-US" dirty="0"/>
              <a:t>的公式减去预测的噪音得到的。</a:t>
            </a:r>
            <a:endParaRPr lang="en-US" altLang="zh-CN" dirty="0"/>
          </a:p>
          <a:p>
            <a:pPr lvl="2"/>
            <a:r>
              <a:rPr lang="en-US" dirty="0"/>
              <a:t>SD</a:t>
            </a:r>
            <a:r>
              <a:rPr lang="zh-CN" altLang="en-US" dirty="0"/>
              <a:t>训练时的</a:t>
            </a:r>
            <a:r>
              <a:rPr lang="en-US" dirty="0"/>
              <a:t>timestep</a:t>
            </a:r>
            <a:r>
              <a:rPr lang="zh-CN" altLang="en-US" dirty="0"/>
              <a:t>设置的是</a:t>
            </a:r>
            <a:r>
              <a:rPr lang="en-US" dirty="0"/>
              <a:t>1000.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EF2270-D440-4FCF-8399-96F0EF3C8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74" y="1826913"/>
            <a:ext cx="9786730" cy="28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91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08E2E-B5D0-4E85-8874-8B028EDF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 (SD)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80FA3-1FFD-491B-8946-A32835012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SD inference flow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951930-B393-4CF5-96BF-1EC54A6DB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286" y="1825625"/>
            <a:ext cx="4976191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94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9CD4-C576-4AEF-ADFD-9EBD1908D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 (SD)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6DD4A-813D-4838-8D7A-0E1B30BE7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SD</a:t>
            </a:r>
            <a:r>
              <a:rPr lang="zh-CN" altLang="en-US" dirty="0"/>
              <a:t>中的</a:t>
            </a:r>
            <a:r>
              <a:rPr lang="en-US" altLang="zh-CN" dirty="0"/>
              <a:t>Inference step</a:t>
            </a:r>
            <a:r>
              <a:rPr lang="zh-CN" altLang="en-US" dirty="0"/>
              <a:t>和</a:t>
            </a:r>
            <a:r>
              <a:rPr lang="en-US" altLang="zh-CN" dirty="0"/>
              <a:t>timestep</a:t>
            </a:r>
            <a:r>
              <a:rPr lang="zh-CN" altLang="en-US" dirty="0"/>
              <a:t>是不同的概念。</a:t>
            </a:r>
            <a:r>
              <a:rPr lang="en-US" dirty="0"/>
              <a:t> Timestep</a:t>
            </a:r>
            <a:r>
              <a:rPr lang="zh-CN" altLang="en-US" dirty="0"/>
              <a:t>是根据</a:t>
            </a:r>
            <a:r>
              <a:rPr lang="en-US" dirty="0"/>
              <a:t>inference step</a:t>
            </a:r>
            <a:r>
              <a:rPr lang="zh-CN" altLang="en-US" dirty="0"/>
              <a:t>和不同的</a:t>
            </a:r>
            <a:r>
              <a:rPr lang="en-US" dirty="0"/>
              <a:t>scheduler</a:t>
            </a:r>
            <a:r>
              <a:rPr lang="zh-CN" altLang="en-US" dirty="0"/>
              <a:t>来计算得到的。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SD</a:t>
            </a:r>
            <a:r>
              <a:rPr lang="zh-CN" altLang="en-US" dirty="0"/>
              <a:t>本身在</a:t>
            </a:r>
            <a:r>
              <a:rPr lang="en-US" dirty="0"/>
              <a:t>inference</a:t>
            </a:r>
            <a:r>
              <a:rPr lang="zh-CN" altLang="en-US" dirty="0"/>
              <a:t>的时候，设置了</a:t>
            </a:r>
            <a:r>
              <a:rPr lang="en-US" dirty="0"/>
              <a:t>inference step</a:t>
            </a:r>
            <a:r>
              <a:rPr lang="zh-CN" altLang="en-US" dirty="0"/>
              <a:t>的数量，实际使用的时候，不同的</a:t>
            </a:r>
            <a:r>
              <a:rPr lang="en-US" dirty="0"/>
              <a:t>scheduler</a:t>
            </a:r>
            <a:r>
              <a:rPr lang="zh-CN" altLang="en-US" dirty="0"/>
              <a:t>会根据模型的</a:t>
            </a:r>
            <a:r>
              <a:rPr lang="en-US" dirty="0"/>
              <a:t>train step</a:t>
            </a:r>
            <a:r>
              <a:rPr lang="zh-CN" altLang="en-US" dirty="0"/>
              <a:t>（</a:t>
            </a:r>
            <a:r>
              <a:rPr lang="en-US" dirty="0"/>
              <a:t>SD</a:t>
            </a:r>
            <a:r>
              <a:rPr lang="zh-CN" altLang="en-US" dirty="0"/>
              <a:t>的</a:t>
            </a:r>
            <a:r>
              <a:rPr lang="en-US" dirty="0"/>
              <a:t>train step</a:t>
            </a:r>
            <a:r>
              <a:rPr lang="zh-CN" altLang="en-US" dirty="0"/>
              <a:t>是</a:t>
            </a:r>
            <a:r>
              <a:rPr lang="en-US" dirty="0"/>
              <a:t>1000</a:t>
            </a:r>
            <a:r>
              <a:rPr lang="zh-CN" altLang="en-US" dirty="0"/>
              <a:t>）和</a:t>
            </a:r>
            <a:r>
              <a:rPr lang="en-US" dirty="0"/>
              <a:t>inference step</a:t>
            </a:r>
            <a:r>
              <a:rPr lang="zh-CN" altLang="en-US" dirty="0"/>
              <a:t>把</a:t>
            </a:r>
            <a:r>
              <a:rPr lang="en-US" dirty="0"/>
              <a:t>timestep</a:t>
            </a:r>
            <a:r>
              <a:rPr lang="zh-CN" altLang="en-US" dirty="0"/>
              <a:t>作为离散的方式用到最后的图片生成中，类似如下图：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19C64-D712-4DE6-96E8-FAC5D756C4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8571" y="3910868"/>
            <a:ext cx="8208765" cy="269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32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342DE-ED77-449C-95A9-B51A0F46B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SDXL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D204C-0AF3-4C6A-A18B-0BCB23FCF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E74F5E-A228-4EFA-B2D4-5CABA3CDB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895" y="1892990"/>
            <a:ext cx="8143461" cy="396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44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2B83-F261-4B2B-87BD-DA56315C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0701"/>
          </a:xfrm>
        </p:spPr>
        <p:txBody>
          <a:bodyPr/>
          <a:lstStyle/>
          <a:p>
            <a:r>
              <a:rPr lang="en-US" altLang="zh-CN" dirty="0"/>
              <a:t>SDXL-turbo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238D8-F7D7-4495-A898-18669084A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260"/>
            <a:ext cx="10515600" cy="4617314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左上图的</a:t>
            </a:r>
            <a:r>
              <a:rPr lang="en-US" altLang="zh-CN" dirty="0" err="1"/>
              <a:t>Tstudent</a:t>
            </a:r>
            <a:r>
              <a:rPr lang="zh-CN" altLang="en-US" dirty="0"/>
              <a:t>集合是什么样子？</a:t>
            </a:r>
            <a:r>
              <a:rPr lang="en-US" altLang="zh-CN" dirty="0" err="1"/>
              <a:t>Taon</a:t>
            </a:r>
            <a:r>
              <a:rPr lang="zh-CN" altLang="en-US" dirty="0"/>
              <a:t>是</a:t>
            </a:r>
            <a:r>
              <a:rPr lang="en-US" altLang="zh-CN" dirty="0"/>
              <a:t>1000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是</a:t>
            </a:r>
            <a:r>
              <a:rPr lang="en-US" altLang="zh-CN" dirty="0"/>
              <a:t>4</a:t>
            </a:r>
            <a:r>
              <a:rPr lang="zh-CN" altLang="en-US" dirty="0"/>
              <a:t>，那么集合是类似</a:t>
            </a:r>
            <a:r>
              <a:rPr lang="en-US" altLang="zh-CN" dirty="0"/>
              <a:t>{250</a:t>
            </a:r>
            <a:r>
              <a:rPr lang="zh-CN" altLang="en-US" dirty="0"/>
              <a:t>， </a:t>
            </a:r>
            <a:r>
              <a:rPr lang="en-US" altLang="zh-CN" dirty="0"/>
              <a:t>500</a:t>
            </a:r>
            <a:r>
              <a:rPr lang="zh-CN" altLang="en-US" dirty="0"/>
              <a:t>， </a:t>
            </a:r>
            <a:r>
              <a:rPr lang="en-US" altLang="zh-CN" dirty="0"/>
              <a:t>750</a:t>
            </a:r>
            <a:r>
              <a:rPr lang="zh-CN" altLang="en-US" dirty="0"/>
              <a:t>， </a:t>
            </a:r>
            <a:r>
              <a:rPr lang="en-US" altLang="zh-CN" dirty="0"/>
              <a:t>1000}</a:t>
            </a:r>
            <a:r>
              <a:rPr lang="zh-CN" altLang="en-US" dirty="0"/>
              <a:t>这样的。然后</a:t>
            </a:r>
            <a:r>
              <a:rPr lang="en-US" altLang="zh-CN" dirty="0"/>
              <a:t>timestep s</a:t>
            </a:r>
            <a:r>
              <a:rPr lang="zh-CN" altLang="en-US" dirty="0"/>
              <a:t>会从这个集合中使用均匀分布来采样，也就是抽取到的</a:t>
            </a:r>
            <a:r>
              <a:rPr lang="en-US" altLang="zh-CN" dirty="0"/>
              <a:t>timestep</a:t>
            </a:r>
            <a:r>
              <a:rPr lang="zh-CN" altLang="en-US" dirty="0"/>
              <a:t>就是</a:t>
            </a:r>
            <a:r>
              <a:rPr lang="en-US" altLang="zh-CN" dirty="0"/>
              <a:t>250</a:t>
            </a:r>
            <a:r>
              <a:rPr lang="zh-CN" altLang="en-US" dirty="0"/>
              <a:t>，</a:t>
            </a:r>
            <a:r>
              <a:rPr lang="en-US" altLang="zh-CN" dirty="0"/>
              <a:t>750</a:t>
            </a:r>
            <a:r>
              <a:rPr lang="zh-CN" altLang="en-US" dirty="0"/>
              <a:t>这样的离散值。</a:t>
            </a:r>
            <a:endParaRPr lang="en-US" altLang="zh-CN" dirty="0"/>
          </a:p>
          <a:p>
            <a:pPr lvl="1"/>
            <a:r>
              <a:rPr lang="en-US" dirty="0"/>
              <a:t>SDXL-turbo</a:t>
            </a:r>
            <a:r>
              <a:rPr lang="zh-CN" altLang="en-US" dirty="0"/>
              <a:t>的论文中写到，在训练过程中，</a:t>
            </a:r>
            <a:r>
              <a:rPr lang="en-US" dirty="0"/>
              <a:t>DM-teacher</a:t>
            </a:r>
            <a:r>
              <a:rPr lang="zh-CN" altLang="en-US" dirty="0"/>
              <a:t>单步得到的结果 </a:t>
            </a:r>
            <a:r>
              <a:rPr lang="en-US" dirty="0" err="1"/>
              <a:t>predicted</a:t>
            </a:r>
            <a:r>
              <a:rPr lang="en-US" altLang="zh-CN" dirty="0" err="1"/>
              <a:t>_x</a:t>
            </a:r>
            <a:r>
              <a:rPr lang="en-US" altLang="zh-CN" dirty="0"/>
              <a:t> </a:t>
            </a:r>
            <a:r>
              <a:rPr lang="zh-CN" altLang="en-US" dirty="0"/>
              <a:t>是模型的直接输出</a:t>
            </a:r>
            <a:r>
              <a:rPr lang="en-US" dirty="0"/>
              <a:t>model output</a:t>
            </a:r>
            <a:r>
              <a:rPr lang="zh-CN" altLang="en-US" dirty="0"/>
              <a:t>（这里就是噪音）通过右上图中提到的公式来计算出来的（</a:t>
            </a:r>
            <a:r>
              <a:rPr lang="zh-CN" altLang="en-US" b="1" dirty="0"/>
              <a:t>也就是只做了一次前向推理</a:t>
            </a:r>
            <a:r>
              <a:rPr lang="zh-CN" altLang="en-US" dirty="0"/>
              <a:t>）。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这里可以推断</a:t>
            </a:r>
            <a:r>
              <a:rPr lang="en-US" dirty="0"/>
              <a:t>DM-student</a:t>
            </a:r>
            <a:r>
              <a:rPr lang="zh-CN" altLang="en-US" dirty="0"/>
              <a:t>的模型的直接输出也是噪音，通过上面的这个公式得到了</a:t>
            </a:r>
            <a:r>
              <a:rPr lang="en-US" dirty="0"/>
              <a:t>predicted_x0</a:t>
            </a:r>
          </a:p>
          <a:p>
            <a:pPr lvl="2"/>
            <a:r>
              <a:rPr lang="zh-CN" altLang="en-US" dirty="0"/>
              <a:t>本质上，</a:t>
            </a:r>
            <a:r>
              <a:rPr lang="en-US" b="1" dirty="0"/>
              <a:t>LDM</a:t>
            </a:r>
            <a:r>
              <a:rPr lang="zh-CN" altLang="en-US" b="1" dirty="0"/>
              <a:t>的模型输出在训练时可以选择是输出预测的噪音还是输出预测的</a:t>
            </a:r>
            <a:r>
              <a:rPr lang="en-US" b="1" dirty="0"/>
              <a:t>x0</a:t>
            </a:r>
            <a:r>
              <a:rPr lang="zh-CN" altLang="en-US" b="1" dirty="0"/>
              <a:t>，但</a:t>
            </a:r>
            <a:r>
              <a:rPr lang="en-US" b="1" dirty="0"/>
              <a:t>SD</a:t>
            </a:r>
            <a:r>
              <a:rPr lang="zh-CN" altLang="en-US" b="1" dirty="0"/>
              <a:t>训练是选择了输出预测的噪音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C47DA6-B4D9-410A-A533-D48C02EFE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71" y="1371600"/>
            <a:ext cx="5254486" cy="2935357"/>
          </a:xfrm>
          <a:prstGeom prst="rect">
            <a:avLst/>
          </a:prstGeom>
        </p:spPr>
      </p:pic>
      <p:pic>
        <p:nvPicPr>
          <p:cNvPr id="5" name="Picture 4" descr="C:\Users\liangaws\AppData\Local\Packages\Microsoft.Windows.Photos_8wekyb3d8bbwe\TempState\ShareServiceTempFolder\image(23).jpeg">
            <a:extLst>
              <a:ext uri="{FF2B5EF4-FFF2-40B4-BE49-F238E27FC236}">
                <a16:creationId xmlns:a16="http://schemas.microsoft.com/office/drawing/2014/main" id="{2086C6FB-0B7C-4DA8-834F-077D334912E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821" y="1929261"/>
            <a:ext cx="4450715" cy="132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liangaws\AppData\Local\Packages\Microsoft.Windows.Photos_8wekyb3d8bbwe\TempState\ShareServiceTempFolder\image(24).jpeg">
            <a:extLst>
              <a:ext uri="{FF2B5EF4-FFF2-40B4-BE49-F238E27FC236}">
                <a16:creationId xmlns:a16="http://schemas.microsoft.com/office/drawing/2014/main" id="{3151A81B-550E-4124-BAE5-6DC2F584DAF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397" y="5209174"/>
            <a:ext cx="4542180" cy="688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7539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8DE3-668C-4398-A31F-FD357E976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Stable cascade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EE855-66C4-4398-82D4-24921B8E7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相对比</a:t>
            </a:r>
            <a:r>
              <a:rPr lang="en-US" altLang="zh-CN" dirty="0"/>
              <a:t>SDXL 1.0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图片中的文字渲染效果更好；</a:t>
            </a:r>
            <a:endParaRPr lang="en-US" altLang="zh-CN" dirty="0"/>
          </a:p>
          <a:p>
            <a:pPr lvl="1"/>
            <a:r>
              <a:rPr lang="zh-CN" altLang="en-US" dirty="0"/>
              <a:t>更好的图片美学质量；</a:t>
            </a:r>
            <a:endParaRPr lang="en-US" altLang="zh-CN" dirty="0"/>
          </a:p>
          <a:p>
            <a:pPr lvl="1"/>
            <a:r>
              <a:rPr lang="zh-CN" altLang="en-US" dirty="0"/>
              <a:t>更好的</a:t>
            </a:r>
            <a:r>
              <a:rPr lang="en-US" altLang="zh-CN" dirty="0"/>
              <a:t>prompt following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zh-CN" altLang="en-US" dirty="0"/>
              <a:t>更快的图片生成速度</a:t>
            </a:r>
            <a:endParaRPr lang="en-US" altLang="zh-CN" dirty="0"/>
          </a:p>
          <a:p>
            <a:pPr lvl="2"/>
            <a:r>
              <a:rPr lang="en-US" altLang="zh-CN" b="1" dirty="0"/>
              <a:t>Stage C</a:t>
            </a:r>
            <a:r>
              <a:rPr lang="zh-CN" altLang="en-US" b="1" dirty="0"/>
              <a:t>的</a:t>
            </a:r>
            <a:r>
              <a:rPr lang="en-US" altLang="zh-CN" b="1" dirty="0"/>
              <a:t>latent space(</a:t>
            </a:r>
            <a:r>
              <a:rPr lang="en-US" altLang="zh-CN" dirty="0"/>
              <a:t>24×24</a:t>
            </a:r>
            <a:r>
              <a:rPr lang="en-US" altLang="zh-CN" b="1" dirty="0"/>
              <a:t>)</a:t>
            </a:r>
            <a:r>
              <a:rPr lang="zh-CN" altLang="en-US" b="1" dirty="0"/>
              <a:t>更小</a:t>
            </a:r>
            <a:endParaRPr lang="en-US" altLang="zh-CN" b="1" dirty="0"/>
          </a:p>
          <a:p>
            <a:pPr lvl="3"/>
            <a:endParaRPr lang="en-US" altLang="zh-CN" dirty="0"/>
          </a:p>
          <a:p>
            <a:pPr lvl="1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341AEA-8381-41AE-BEB6-E6E263A60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353" y="1968402"/>
            <a:ext cx="5708520" cy="40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88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8E2B-2129-402D-9AC8-41959CE36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有支持中文的</a:t>
            </a:r>
            <a:r>
              <a:rPr lang="en-US" altLang="zh-CN" dirty="0"/>
              <a:t>SD</a:t>
            </a:r>
            <a:r>
              <a:rPr lang="zh-CN" altLang="en-US" dirty="0"/>
              <a:t>模型吗？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0BBE3A-7F16-477D-B10C-C335DDC13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851"/>
            <a:ext cx="10515600" cy="4772112"/>
          </a:xfrm>
        </p:spPr>
        <p:txBody>
          <a:bodyPr/>
          <a:lstStyle/>
          <a:p>
            <a:r>
              <a:rPr lang="en-US" dirty="0"/>
              <a:t>AltDiffusion-m18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3E19B-E6A2-46ED-AFD5-65CBF7487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9" y="1828800"/>
            <a:ext cx="10813774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77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40F26-F913-4D3A-BB72-3413226D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Alignments in Text-to-Image Generation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777351-81C4-4180-B45B-A6B7EAA90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0" y="1445419"/>
            <a:ext cx="9372600" cy="485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1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3D86-6EAC-4F6F-B955-6EDBC846E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Controllable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70FC-E853-48F2-AC6F-220EC85DB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+ layout/box: localized description control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5AA3E-89E3-4C48-9E4E-73E99771E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69" y="2287397"/>
            <a:ext cx="8013032" cy="428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5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78498-1E3E-4CBE-8E44-24A15162C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3369"/>
          </a:xfrm>
        </p:spPr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的发展轨迹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AFA34-5A86-496B-916F-BCF801BB3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2"/>
            <a:r>
              <a:rPr lang="en-US" altLang="zh-CN" dirty="0"/>
              <a:t>Task-Specific models</a:t>
            </a:r>
            <a:r>
              <a:rPr lang="zh-CN" altLang="en-US" dirty="0"/>
              <a:t>一般都是从头开始训练的；</a:t>
            </a:r>
            <a:endParaRPr lang="en-US" altLang="zh-CN" dirty="0"/>
          </a:p>
          <a:p>
            <a:pPr lvl="2"/>
            <a:r>
              <a:rPr lang="zh-CN" altLang="en-US" dirty="0"/>
              <a:t>对于</a:t>
            </a:r>
            <a:r>
              <a:rPr lang="en-US" altLang="zh-CN" dirty="0"/>
              <a:t>Pre-trained Models</a:t>
            </a:r>
            <a:r>
              <a:rPr lang="zh-CN" altLang="en-US" dirty="0"/>
              <a:t>，下游任务可以基于它来稍微修改靠近模型输出层的结构来进行微调；</a:t>
            </a:r>
            <a:endParaRPr lang="en-US" altLang="zh-CN" dirty="0"/>
          </a:p>
          <a:p>
            <a:pPr lvl="2"/>
            <a:r>
              <a:rPr lang="en-US" altLang="zh-CN" dirty="0"/>
              <a:t>Unified Model</a:t>
            </a:r>
            <a:r>
              <a:rPr lang="zh-CN" altLang="en-US" dirty="0"/>
              <a:t>：</a:t>
            </a:r>
            <a:r>
              <a:rPr lang="zh-CN" altLang="en-US" b="1" dirty="0"/>
              <a:t>把很多任务用同一个模型来建模</a:t>
            </a:r>
            <a:r>
              <a:rPr lang="zh-CN" altLang="en-US" dirty="0"/>
              <a:t>。</a:t>
            </a:r>
            <a:endParaRPr lang="en-US" altLang="zh-CN" dirty="0"/>
          </a:p>
          <a:p>
            <a:pPr lvl="3"/>
            <a:r>
              <a:rPr lang="en-US" altLang="zh-CN" dirty="0"/>
              <a:t>NLP</a:t>
            </a:r>
            <a:r>
              <a:rPr lang="zh-CN" altLang="en-US" dirty="0"/>
              <a:t>目前已经这么做了；但是对于视觉和多模态两个领域，完全统一同一个模型来建模所有任务还是很困难，虽然已经有一些尝试。</a:t>
            </a:r>
            <a:endParaRPr lang="en-US" altLang="zh-CN" dirty="0"/>
          </a:p>
          <a:p>
            <a:pPr lvl="2"/>
            <a:r>
              <a:rPr lang="en-US" altLang="zh-CN" dirty="0"/>
              <a:t>General-purpose Assistant</a:t>
            </a:r>
            <a:r>
              <a:rPr lang="zh-CN" altLang="en-US" dirty="0"/>
              <a:t>：能与人类进行交互从而完成更复杂的任务。</a:t>
            </a:r>
            <a:endParaRPr lang="en-US" altLang="zh-CN" dirty="0"/>
          </a:p>
          <a:p>
            <a:pPr lvl="3"/>
            <a:r>
              <a:rPr lang="zh-CN" altLang="en-US" dirty="0"/>
              <a:t>比如基于</a:t>
            </a:r>
            <a:r>
              <a:rPr lang="en-US" altLang="zh-CN" dirty="0"/>
              <a:t>agent</a:t>
            </a:r>
            <a:r>
              <a:rPr lang="zh-CN" altLang="en-US" dirty="0"/>
              <a:t>的各种</a:t>
            </a:r>
            <a:r>
              <a:rPr lang="en-US" altLang="zh-CN" dirty="0"/>
              <a:t>tool use</a:t>
            </a:r>
            <a:r>
              <a:rPr lang="zh-CN" altLang="en-US" dirty="0"/>
              <a:t>，</a:t>
            </a:r>
            <a:r>
              <a:rPr lang="en-US" altLang="zh-CN" dirty="0" err="1"/>
              <a:t>OpenAI</a:t>
            </a:r>
            <a:r>
              <a:rPr lang="zh-CN" altLang="en-US" dirty="0"/>
              <a:t>的</a:t>
            </a:r>
            <a:r>
              <a:rPr lang="en-US" altLang="zh-CN" dirty="0"/>
              <a:t>assistant API</a:t>
            </a:r>
            <a:r>
              <a:rPr lang="zh-CN" altLang="en-US" dirty="0"/>
              <a:t>。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47724-9662-41FA-9919-3048A6FEA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319" y="1398494"/>
            <a:ext cx="9416067" cy="330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23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63F5-5EF7-4582-8C00-0C9D79659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Controllable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0DCB3-9D9C-4C4A-AE4E-86A2CFDA2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5807"/>
          </a:xfrm>
        </p:spPr>
        <p:txBody>
          <a:bodyPr/>
          <a:lstStyle/>
          <a:p>
            <a:r>
              <a:rPr lang="en-US" dirty="0"/>
              <a:t>Text + dense control (e.g., mask, edge, scribble, etc.)</a:t>
            </a:r>
          </a:p>
          <a:p>
            <a:pPr lvl="1"/>
            <a:r>
              <a:rPr lang="en-US" dirty="0"/>
              <a:t>ControlNet</a:t>
            </a:r>
          </a:p>
          <a:p>
            <a:pPr lvl="2"/>
            <a:r>
              <a:rPr lang="zh-CN" altLang="en-US" dirty="0"/>
              <a:t>每次只能单个条件注入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Uni-ControlNet, </a:t>
            </a:r>
            <a:r>
              <a:rPr lang="en-US" dirty="0" err="1"/>
              <a:t>UniControl</a:t>
            </a:r>
            <a:endParaRPr lang="en-US" dirty="0"/>
          </a:p>
          <a:p>
            <a:pPr lvl="2"/>
            <a:r>
              <a:rPr lang="zh-CN" altLang="en-US" dirty="0"/>
              <a:t>单次支持多个条件的组合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F79E1-F847-45CE-AF16-A5F898907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547" y="2406757"/>
            <a:ext cx="6504494" cy="408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32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576F-D541-4DCF-827D-FBDB158D7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6329"/>
          </a:xfrm>
        </p:spPr>
        <p:txBody>
          <a:bodyPr/>
          <a:lstStyle/>
          <a:p>
            <a:r>
              <a:rPr lang="en-US" dirty="0"/>
              <a:t>Text-based edit</a:t>
            </a:r>
            <a:r>
              <a:rPr lang="en-US" altLang="zh-CN" dirty="0"/>
              <a:t>----</a:t>
            </a:r>
            <a:r>
              <a:rPr lang="en-US" dirty="0" err="1"/>
              <a:t>Latents</a:t>
            </a:r>
            <a:r>
              <a:rPr lang="en-US" dirty="0"/>
              <a:t> spatial blend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545EF-9F4B-4451-96FF-DAF4B1044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25570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r>
              <a:rPr lang="en-US" dirty="0"/>
              <a:t>where ⊙ is element-wise multiplication.</a:t>
            </a:r>
          </a:p>
          <a:p>
            <a:pPr lvl="3"/>
            <a:r>
              <a:rPr lang="en-US" dirty="0"/>
              <a:t> </a:t>
            </a:r>
            <a:r>
              <a:rPr lang="zh-CN" altLang="en-US" dirty="0"/>
              <a:t>对于上面的</a:t>
            </a:r>
            <a:r>
              <a:rPr lang="en-US" altLang="zh-CN" dirty="0"/>
              <a:t>Blended Latent Diffusion</a:t>
            </a:r>
            <a:r>
              <a:rPr lang="zh-CN" altLang="en-US" dirty="0"/>
              <a:t>结构，仅仅需要训练</a:t>
            </a:r>
            <a:r>
              <a:rPr lang="en-US" altLang="zh-CN" dirty="0"/>
              <a:t>decoder</a:t>
            </a:r>
            <a:r>
              <a:rPr lang="zh-CN" altLang="en-US" dirty="0"/>
              <a:t>部分。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D43D24-E109-4B9C-993B-98F21469D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31" y="1221454"/>
            <a:ext cx="11003425" cy="546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22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AE8FE-B165-4901-AD7C-BEE30CFC0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7109"/>
          </a:xfrm>
        </p:spPr>
        <p:txBody>
          <a:bodyPr>
            <a:normAutofit fontScale="90000"/>
          </a:bodyPr>
          <a:lstStyle/>
          <a:p>
            <a:r>
              <a:rPr lang="en-US" dirty="0"/>
              <a:t>Text-based edit</a:t>
            </a:r>
            <a:r>
              <a:rPr lang="en-US" altLang="zh-CN" dirty="0"/>
              <a:t>----</a:t>
            </a:r>
            <a:r>
              <a:rPr lang="en-US" dirty="0"/>
              <a:t>Image-text Attention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29EFB-C55E-4A87-A39F-7C96E900A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6836"/>
            <a:ext cx="10515600" cy="5050128"/>
          </a:xfrm>
        </p:spPr>
        <p:txBody>
          <a:bodyPr/>
          <a:lstStyle/>
          <a:p>
            <a:r>
              <a:rPr lang="en-US" altLang="zh-CN" dirty="0"/>
              <a:t>Prompt2prompt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该论文的方法很特别，不需要</a:t>
            </a:r>
            <a:r>
              <a:rPr lang="en-US" dirty="0"/>
              <a:t>training, finetuning, extra data, optimization</a:t>
            </a:r>
            <a:r>
              <a:rPr lang="zh-CN" altLang="en-US" dirty="0"/>
              <a:t>。</a:t>
            </a:r>
            <a:r>
              <a:rPr lang="zh-CN" altLang="en-US" b="1" dirty="0"/>
              <a:t>只需要简简单单改一下输入的</a:t>
            </a:r>
            <a:r>
              <a:rPr lang="en-US" b="1" dirty="0"/>
              <a:t>prompt</a:t>
            </a:r>
            <a:r>
              <a:rPr lang="zh-CN" altLang="en-US" b="1" dirty="0"/>
              <a:t>即可</a:t>
            </a:r>
            <a:r>
              <a:rPr lang="zh-CN" altLang="en-US" dirty="0"/>
              <a:t>。</a:t>
            </a:r>
            <a:endParaRPr lang="en-US" dirty="0"/>
          </a:p>
          <a:p>
            <a:pPr lvl="2"/>
            <a:r>
              <a:rPr lang="zh-CN" altLang="en-US" dirty="0"/>
              <a:t>目的是</a:t>
            </a:r>
            <a:r>
              <a:rPr lang="en-US" dirty="0"/>
              <a:t>Edit generated images</a:t>
            </a:r>
          </a:p>
          <a:p>
            <a:pPr lvl="2"/>
            <a:r>
              <a:rPr lang="en-US" dirty="0"/>
              <a:t>Manipulate image-text </a:t>
            </a:r>
            <a:r>
              <a:rPr lang="en-US" b="1" dirty="0"/>
              <a:t>cross-attention map</a:t>
            </a:r>
          </a:p>
          <a:p>
            <a:pPr lvl="2"/>
            <a:r>
              <a:rPr lang="en-US" dirty="0"/>
              <a:t>Word swap, adding new phrase, attention re-weighting</a:t>
            </a:r>
            <a:r>
              <a:rPr lang="zh-CN" altLang="en-US" dirty="0"/>
              <a:t>（对某个</a:t>
            </a:r>
            <a:r>
              <a:rPr lang="en-US" altLang="zh-CN" dirty="0"/>
              <a:t>token</a:t>
            </a:r>
            <a:r>
              <a:rPr lang="zh-CN" altLang="en-US" dirty="0"/>
              <a:t>增加或者减弱</a:t>
            </a:r>
            <a:r>
              <a:rPr lang="en-US" altLang="zh-CN" dirty="0"/>
              <a:t>effect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D15D0-C55B-4C89-9D23-78439418F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666" y="3622265"/>
            <a:ext cx="4654427" cy="3086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24443B-37A6-4396-9274-EED0AC985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17" y="3487866"/>
            <a:ext cx="4736184" cy="322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39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0D6EF-2EDD-4FD6-829F-F42F02886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6304"/>
          </a:xfrm>
        </p:spPr>
        <p:txBody>
          <a:bodyPr/>
          <a:lstStyle/>
          <a:p>
            <a:r>
              <a:rPr lang="en-US" dirty="0"/>
              <a:t>Text-based edit</a:t>
            </a:r>
            <a:r>
              <a:rPr lang="en-US" altLang="zh-CN" dirty="0"/>
              <a:t>----</a:t>
            </a:r>
            <a:r>
              <a:rPr lang="en-US" dirty="0"/>
              <a:t>Edit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17BC1-ABD7-4351-B0AC-A4084B177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343"/>
            <a:ext cx="10515600" cy="4558620"/>
          </a:xfrm>
        </p:spPr>
        <p:txBody>
          <a:bodyPr/>
          <a:lstStyle/>
          <a:p>
            <a:r>
              <a:rPr lang="en-US" dirty="0"/>
              <a:t>InstructPix2Pix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2330D-E2D2-47FB-938C-A80A5609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3" y="2061030"/>
            <a:ext cx="10145485" cy="449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93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38BF-5881-4F09-BA79-77A4F048E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9046"/>
          </a:xfrm>
        </p:spPr>
        <p:txBody>
          <a:bodyPr>
            <a:normAutofit fontScale="90000"/>
          </a:bodyPr>
          <a:lstStyle/>
          <a:p>
            <a:r>
              <a:rPr lang="en-US" dirty="0"/>
              <a:t>Text-based edit</a:t>
            </a:r>
            <a:r>
              <a:rPr lang="en-US" altLang="zh-CN" dirty="0"/>
              <a:t>----</a:t>
            </a:r>
            <a:r>
              <a:rPr lang="en-US" dirty="0"/>
              <a:t>Editing Systems with External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F2FB5-5A50-465D-87A6-D6C0540DA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altLang="zh-CN" dirty="0"/>
              <a:t>Visual </a:t>
            </a:r>
            <a:r>
              <a:rPr lang="en-US" altLang="zh-CN" dirty="0" err="1"/>
              <a:t>ChatGPT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5E7C1-386C-4FE2-9E51-35E6FFC3A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2242457"/>
            <a:ext cx="8846457" cy="425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54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C9C0-5705-4CA0-9FAA-06A56B422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6646"/>
          </a:xfrm>
        </p:spPr>
        <p:txBody>
          <a:bodyPr/>
          <a:lstStyle/>
          <a:p>
            <a:r>
              <a:rPr lang="en-US" altLang="zh-CN" dirty="0"/>
              <a:t>Text prompt following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908B0-DFC7-4A51-8891-06D2D1FF2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400"/>
            <a:ext cx="10515600" cy="5363029"/>
          </a:xfrm>
        </p:spPr>
        <p:txBody>
          <a:bodyPr/>
          <a:lstStyle/>
          <a:p>
            <a:r>
              <a:rPr lang="en-US" altLang="zh-CN" dirty="0" err="1"/>
              <a:t>StructureDiffusion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Manipulating values in </a:t>
            </a:r>
            <a:r>
              <a:rPr lang="en-US" altLang="zh-CN" b="1" dirty="0"/>
              <a:t>cross-attention</a:t>
            </a:r>
            <a:r>
              <a:rPr lang="en-US" altLang="zh-CN" dirty="0"/>
              <a:t> based on linguistic parsing tree to enforce language structure</a:t>
            </a:r>
          </a:p>
          <a:p>
            <a:pPr lvl="1"/>
            <a:r>
              <a:rPr lang="en-US" altLang="zh-CN" dirty="0"/>
              <a:t>Look at all noun phrases</a:t>
            </a:r>
          </a:p>
          <a:p>
            <a:pPr lvl="1"/>
            <a:r>
              <a:rPr lang="zh-CN" altLang="en-US" b="1" dirty="0"/>
              <a:t>不需要训练，推理时干预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6E401-D692-4297-B39A-89067798F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569" y="3432755"/>
            <a:ext cx="4559431" cy="3060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5D1E63-5FD1-45E0-B678-91E6DF2A3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508" y="2464585"/>
            <a:ext cx="4915292" cy="402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12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7C534-F80E-4D3C-95F0-340789CE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9097"/>
          </a:xfrm>
        </p:spPr>
        <p:txBody>
          <a:bodyPr/>
          <a:lstStyle/>
          <a:p>
            <a:r>
              <a:rPr lang="en-US" altLang="zh-CN" dirty="0"/>
              <a:t>Text prompt following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D15C7-EEA2-42F2-8923-FE9652C66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4144"/>
            <a:ext cx="10515600" cy="4872819"/>
          </a:xfrm>
        </p:spPr>
        <p:txBody>
          <a:bodyPr/>
          <a:lstStyle/>
          <a:p>
            <a:r>
              <a:rPr lang="en-US" dirty="0"/>
              <a:t>Attend-and-Excite (</a:t>
            </a:r>
            <a:r>
              <a:rPr lang="zh-CN" altLang="en-US" b="1" dirty="0"/>
              <a:t>该方法在推理过程中进行，无需额外的训练</a:t>
            </a:r>
            <a:r>
              <a:rPr lang="en-US" altLang="zh-CN" dirty="0"/>
              <a:t>):</a:t>
            </a:r>
          </a:p>
          <a:p>
            <a:pPr lvl="1"/>
            <a:r>
              <a:rPr lang="zh-CN" altLang="en-US" dirty="0"/>
              <a:t>利用</a:t>
            </a:r>
            <a:r>
              <a:rPr lang="en-US" dirty="0"/>
              <a:t>Cross Attention Map</a:t>
            </a:r>
            <a:r>
              <a:rPr lang="zh-CN" altLang="en-US" dirty="0"/>
              <a:t>对中间</a:t>
            </a:r>
            <a:r>
              <a:rPr lang="en-US" dirty="0"/>
              <a:t>Latent</a:t>
            </a:r>
            <a:r>
              <a:rPr lang="zh-CN" altLang="en-US" dirty="0"/>
              <a:t>进行调整，以关注并激活</a:t>
            </a:r>
            <a:r>
              <a:rPr lang="en-US" altLang="zh-CN" dirty="0"/>
              <a:t>prompt</a:t>
            </a:r>
            <a:r>
              <a:rPr lang="zh-CN" altLang="en-US" dirty="0"/>
              <a:t>中的所有</a:t>
            </a:r>
            <a:r>
              <a:rPr lang="en-US" dirty="0"/>
              <a:t>subject token，</a:t>
            </a:r>
            <a:r>
              <a:rPr lang="zh-CN" altLang="en-US" dirty="0"/>
              <a:t>指导模型生成</a:t>
            </a:r>
            <a:r>
              <a:rPr lang="en-US" altLang="zh-CN" dirty="0"/>
              <a:t>prompt</a:t>
            </a:r>
            <a:r>
              <a:rPr lang="zh-CN" altLang="en-US" dirty="0"/>
              <a:t>中描述的所有</a:t>
            </a:r>
            <a:r>
              <a:rPr lang="en-US" dirty="0"/>
              <a:t>subject。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8F51C3-A840-463F-8607-30C531D2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581" y="2510346"/>
            <a:ext cx="9502218" cy="414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1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C69D-0C1E-4C94-854F-1FE571B0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Customization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02B75-4EAC-4BB4-88A0-52CB61484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Dreambooth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Tuning unique identifier [V] for customized subject</a:t>
            </a:r>
            <a:br>
              <a:rPr lang="en-US" altLang="zh-CN" dirty="0"/>
            </a:br>
            <a:r>
              <a:rPr lang="en-US" altLang="zh-CN" dirty="0"/>
              <a:t>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8C7A1-1F4C-4378-9058-45038CC9C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698" y="2938575"/>
            <a:ext cx="9687822" cy="355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75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F239-9587-4F85-B8AB-087C6F3B5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1445"/>
          </a:xfrm>
        </p:spPr>
        <p:txBody>
          <a:bodyPr/>
          <a:lstStyle/>
          <a:p>
            <a:r>
              <a:rPr lang="en-US" altLang="zh-CN" dirty="0"/>
              <a:t>Img2img</a:t>
            </a:r>
            <a:r>
              <a:rPr lang="zh-CN" altLang="en-US" dirty="0"/>
              <a:t>的实现方式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A8413-AE28-47E3-A0D6-44E7E0962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531"/>
            <a:ext cx="10515600" cy="4700432"/>
          </a:xfrm>
        </p:spPr>
        <p:txBody>
          <a:bodyPr/>
          <a:lstStyle/>
          <a:p>
            <a:r>
              <a:rPr lang="en-US" altLang="zh-CN" dirty="0"/>
              <a:t>SD</a:t>
            </a:r>
            <a:r>
              <a:rPr lang="zh-CN" altLang="en-US" dirty="0"/>
              <a:t>原生的</a:t>
            </a:r>
            <a:r>
              <a:rPr lang="en-US" altLang="zh-CN" dirty="0"/>
              <a:t>img2img</a:t>
            </a:r>
            <a:r>
              <a:rPr lang="zh-CN" altLang="en-US" dirty="0"/>
              <a:t>方式：</a:t>
            </a:r>
            <a:endParaRPr lang="en-US" altLang="zh-CN" dirty="0"/>
          </a:p>
          <a:p>
            <a:pPr lvl="1"/>
            <a:r>
              <a:rPr lang="zh-CN" altLang="en-US" dirty="0"/>
              <a:t>初始的</a:t>
            </a:r>
            <a:r>
              <a:rPr lang="en-US" altLang="zh-CN" dirty="0"/>
              <a:t>latent</a:t>
            </a:r>
            <a:r>
              <a:rPr lang="zh-CN" altLang="en-US" dirty="0"/>
              <a:t>不再是一个随机噪音，而是由</a:t>
            </a:r>
            <a:r>
              <a:rPr lang="zh-CN" altLang="en-US" b="1" dirty="0"/>
              <a:t>初始图像经过</a:t>
            </a:r>
            <a:r>
              <a:rPr lang="en-US" altLang="zh-CN" b="1" dirty="0"/>
              <a:t>autoencoder</a:t>
            </a:r>
            <a:r>
              <a:rPr lang="zh-CN" altLang="en-US" b="1" dirty="0"/>
              <a:t>编码之后的</a:t>
            </a:r>
            <a:r>
              <a:rPr lang="en-US" altLang="zh-CN" b="1" dirty="0"/>
              <a:t>latent</a:t>
            </a:r>
            <a:r>
              <a:rPr lang="zh-CN" altLang="en-US" b="1" dirty="0"/>
              <a:t>加高斯噪音得到</a:t>
            </a:r>
            <a:r>
              <a:rPr lang="zh-CN" altLang="en-US" dirty="0"/>
              <a:t>，这里的加噪过程就是扩散过程。</a:t>
            </a:r>
            <a:endParaRPr lang="en-US" altLang="zh-CN" dirty="0"/>
          </a:p>
          <a:p>
            <a:r>
              <a:rPr lang="zh-CN" altLang="en-US" dirty="0"/>
              <a:t>借助</a:t>
            </a:r>
            <a:r>
              <a:rPr lang="en-US" altLang="zh-CN" dirty="0"/>
              <a:t>IP-adapter</a:t>
            </a:r>
            <a:r>
              <a:rPr lang="en-US" dirty="0"/>
              <a:t>(Image Prompt adapter)</a:t>
            </a:r>
            <a:r>
              <a:rPr lang="zh-CN" altLang="en-US" dirty="0"/>
              <a:t>来完成</a:t>
            </a:r>
            <a:r>
              <a:rPr lang="en-US" altLang="zh-CN" dirty="0"/>
              <a:t>img2img</a:t>
            </a:r>
            <a:r>
              <a:rPr lang="zh-CN" altLang="en-US" dirty="0"/>
              <a:t>（类似</a:t>
            </a:r>
            <a:r>
              <a:rPr lang="en-US" altLang="zh-CN" dirty="0" err="1"/>
              <a:t>controlnet</a:t>
            </a:r>
            <a:r>
              <a:rPr lang="zh-CN" altLang="en-US" dirty="0"/>
              <a:t>的插件）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51430-239C-44F2-936C-85A76839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29" y="3522450"/>
            <a:ext cx="4575284" cy="32081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ED2478-AE04-47C2-84B8-9C3D762DB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977" y="3411013"/>
            <a:ext cx="5352823" cy="331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01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0254B-3BCD-4D67-A6E7-069F9B37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生成的图片质量如何评价？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9801D-D05E-4624-B79C-C3CE2F966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早期常用的一些可计算的</a:t>
            </a:r>
            <a:r>
              <a:rPr lang="en-US" altLang="zh-CN" dirty="0"/>
              <a:t>metric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SI</a:t>
            </a:r>
            <a:r>
              <a:rPr lang="zh-CN" altLang="en-US" dirty="0"/>
              <a:t>，</a:t>
            </a:r>
            <a:r>
              <a:rPr lang="en-US" altLang="zh-CN" dirty="0"/>
              <a:t>FID</a:t>
            </a:r>
            <a:r>
              <a:rPr lang="zh-CN" altLang="en-US" dirty="0"/>
              <a:t>，</a:t>
            </a:r>
            <a:r>
              <a:rPr lang="en-US" altLang="zh-CN" dirty="0"/>
              <a:t> CLIP score</a:t>
            </a:r>
            <a:r>
              <a:rPr lang="zh-CN" altLang="en-US" dirty="0"/>
              <a:t>，</a:t>
            </a:r>
            <a:r>
              <a:rPr lang="en-US" dirty="0"/>
              <a:t>Aesthetic score</a:t>
            </a:r>
          </a:p>
          <a:p>
            <a:pPr lvl="2"/>
            <a:r>
              <a:rPr lang="zh-CN" altLang="en-US" dirty="0"/>
              <a:t>他们都是基于模型来进行打分的。</a:t>
            </a:r>
            <a:endParaRPr lang="en-US" altLang="zh-CN" dirty="0"/>
          </a:p>
          <a:p>
            <a:r>
              <a:rPr lang="zh-CN" altLang="en-US" dirty="0"/>
              <a:t>当前很多研究表明：</a:t>
            </a:r>
            <a:r>
              <a:rPr lang="en-US" dirty="0"/>
              <a:t>FID</a:t>
            </a:r>
            <a:r>
              <a:rPr lang="zh-CN" altLang="en-US" dirty="0"/>
              <a:t>分数和</a:t>
            </a:r>
            <a:r>
              <a:rPr lang="en-US" dirty="0"/>
              <a:t> Clip Score</a:t>
            </a:r>
            <a:r>
              <a:rPr lang="zh-CN" altLang="en-US" dirty="0"/>
              <a:t>，已经无法对先进的生成模型进行评估。</a:t>
            </a:r>
            <a:endParaRPr lang="en-US" altLang="zh-CN" dirty="0"/>
          </a:p>
          <a:p>
            <a:pPr lvl="1"/>
            <a:r>
              <a:rPr lang="zh-CN" altLang="en-US" dirty="0"/>
              <a:t>因此，不要仅仅依赖于机械评估指标，还应该进行人工评估，以提高结论的可信度。</a:t>
            </a:r>
            <a:endParaRPr lang="en-US" altLang="zh-CN" dirty="0"/>
          </a:p>
          <a:p>
            <a:pPr lvl="1"/>
            <a:r>
              <a:rPr lang="zh-CN" altLang="en-US" b="1" dirty="0"/>
              <a:t>基于人工对生成的图片来进行多维度评估</a:t>
            </a:r>
            <a:r>
              <a:rPr lang="zh-CN" altLang="en-US" dirty="0"/>
              <a:t>，具体可以参考</a:t>
            </a:r>
            <a:r>
              <a:rPr lang="en-US" dirty="0" err="1"/>
              <a:t>ImageEval</a:t>
            </a:r>
            <a:r>
              <a:rPr lang="en-US" dirty="0"/>
              <a:t> </a:t>
            </a:r>
            <a:r>
              <a:rPr lang="zh-CN" altLang="en-US" dirty="0"/>
              <a:t>的工作（整个评价体系的建立很值得参考）。</a:t>
            </a:r>
            <a:endParaRPr lang="en-US" altLang="zh-CN" dirty="0"/>
          </a:p>
          <a:p>
            <a:pPr lvl="2"/>
            <a:r>
              <a:rPr lang="zh-CN" altLang="en-US" dirty="0"/>
              <a:t>对于每条 </a:t>
            </a:r>
            <a:r>
              <a:rPr lang="en-US" altLang="zh-CN" dirty="0"/>
              <a:t>Prompt</a:t>
            </a:r>
            <a:r>
              <a:rPr lang="zh-CN" altLang="en-US" dirty="0"/>
              <a:t>，我们从实体、风格和细节三个维度进行标注。其中实体包括五个子维度：主体对象、状态、颜色、数量与位置；风格包括两个子维度：绘画风格与文化风格；细节包括四个子维度：手部、五官、性别与反常识。详见</a:t>
            </a:r>
            <a:r>
              <a:rPr lang="en-US" altLang="zh-CN" dirty="0">
                <a:hlinkClick r:id="rId3"/>
              </a:rPr>
              <a:t>https://zhuanlan.zhihu.com/p/627236817</a:t>
            </a:r>
            <a:r>
              <a:rPr lang="en-US" altLang="zh-CN" dirty="0"/>
              <a:t> </a:t>
            </a:r>
            <a:endParaRPr lang="en-US" b="1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0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106EF-A9B4-479F-9A47-A2276B9E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什么是多模态基础模型？（下图是狭义的）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EC88E-DE35-42B2-A163-E9116F7A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视觉理解</a:t>
            </a:r>
            <a:endParaRPr lang="en-US" altLang="zh-CN" dirty="0"/>
          </a:p>
          <a:p>
            <a:r>
              <a:rPr lang="zh-CN" altLang="en-US" dirty="0"/>
              <a:t>视觉生成</a:t>
            </a:r>
            <a:endParaRPr lang="en-US" altLang="zh-CN" dirty="0"/>
          </a:p>
          <a:p>
            <a:r>
              <a:rPr lang="zh-CN" altLang="en-US" dirty="0"/>
              <a:t>通用目的接口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572C33-2C47-46F0-B961-C6C66A2D0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430" y="1971924"/>
            <a:ext cx="7871129" cy="420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43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34814-24A5-4900-9B38-B3DA6F4E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74115"/>
          </a:xfrm>
        </p:spPr>
        <p:txBody>
          <a:bodyPr/>
          <a:lstStyle/>
          <a:p>
            <a:r>
              <a:rPr lang="zh-CN" altLang="en-US" dirty="0"/>
              <a:t>视频生成</a:t>
            </a:r>
            <a:r>
              <a:rPr lang="en-US" altLang="zh-CN" dirty="0"/>
              <a:t>----</a:t>
            </a:r>
            <a:r>
              <a:rPr lang="zh-CN" altLang="en-US" dirty="0"/>
              <a:t>挑战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3973E-7018-4EB4-AD3C-758D26661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31336"/>
          </a:xfrm>
        </p:spPr>
        <p:txBody>
          <a:bodyPr/>
          <a:lstStyle/>
          <a:p>
            <a:r>
              <a:rPr lang="zh-CN" altLang="en-US" dirty="0"/>
              <a:t>视频生成的任务面临着多方面的独特挑战。主要有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b="1" dirty="0"/>
              <a:t>计算挑战</a:t>
            </a:r>
            <a:r>
              <a:rPr lang="en-US" altLang="zh-CN" dirty="0"/>
              <a:t>: </a:t>
            </a:r>
          </a:p>
          <a:p>
            <a:pPr lvl="2"/>
            <a:r>
              <a:rPr lang="zh-CN" altLang="en-US" dirty="0"/>
              <a:t>确保视频帧间的空间和时间一致性会产生长期依赖性，从而带来高计算成本，使得大多数研究人员无法负担训练此类模型的费用。</a:t>
            </a:r>
          </a:p>
          <a:p>
            <a:pPr lvl="1"/>
            <a:r>
              <a:rPr lang="zh-CN" altLang="en-US" b="1" dirty="0"/>
              <a:t>缺乏高质量的数据集</a:t>
            </a:r>
            <a:r>
              <a:rPr lang="en-US" altLang="zh-CN" dirty="0"/>
              <a:t>: </a:t>
            </a:r>
          </a:p>
          <a:p>
            <a:pPr lvl="2"/>
            <a:r>
              <a:rPr lang="zh-CN" altLang="en-US" dirty="0"/>
              <a:t>用于视频生成的多模态数据集很少，而且通常数据集的标注很少，这使得学习复杂的运动语义很困难。</a:t>
            </a:r>
          </a:p>
          <a:p>
            <a:pPr lvl="1"/>
            <a:r>
              <a:rPr lang="zh-CN" altLang="en-US" b="1" dirty="0"/>
              <a:t>视频字幕的表述模糊性</a:t>
            </a:r>
            <a:r>
              <a:rPr lang="en-US" altLang="zh-CN" dirty="0"/>
              <a:t>: </a:t>
            </a:r>
          </a:p>
          <a:p>
            <a:pPr lvl="2"/>
            <a:r>
              <a:rPr lang="en-US" altLang="zh-CN" dirty="0"/>
              <a:t>“</a:t>
            </a:r>
            <a:r>
              <a:rPr lang="zh-CN" altLang="en-US" b="1" dirty="0">
                <a:solidFill>
                  <a:srgbClr val="FF0000"/>
                </a:solidFill>
              </a:rPr>
              <a:t>如何描述视频从而让模型的学习更容易</a:t>
            </a:r>
            <a:r>
              <a:rPr lang="zh-CN" altLang="en-US" dirty="0"/>
              <a:t>”这一问题至今悬而未决。为了完整描述视频，仅一个简短的文本提示肯定是不够的。一系列的提示或一个随时间推移的故事才能用于生成视频。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320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C162-8BD1-4FDB-AD3C-3FF97716C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视频生成</a:t>
            </a:r>
            <a:r>
              <a:rPr lang="en-US" altLang="zh-CN" dirty="0"/>
              <a:t>----</a:t>
            </a:r>
            <a:r>
              <a:rPr lang="zh-CN" altLang="en-US" dirty="0"/>
              <a:t>为什么长视频不好生成？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60249-B644-44BB-810B-2ED40FE31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9799"/>
            <a:ext cx="10515600" cy="3967163"/>
          </a:xfrm>
        </p:spPr>
        <p:txBody>
          <a:bodyPr/>
          <a:lstStyle/>
          <a:p>
            <a:r>
              <a:rPr lang="zh-CN" altLang="en-US" dirty="0"/>
              <a:t>原因是长视频要求连续视频片段之间的</a:t>
            </a:r>
            <a:r>
              <a:rPr lang="zh-CN" altLang="en-US" b="1" dirty="0"/>
              <a:t>无缝过度</a:t>
            </a:r>
            <a:r>
              <a:rPr lang="zh-CN" altLang="en-US" dirty="0"/>
              <a:t>以及场景和人物的</a:t>
            </a:r>
            <a:r>
              <a:rPr lang="zh-CN" altLang="en-US" b="1" dirty="0"/>
              <a:t>长期一致性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自回归方法：采用滑动窗口来生成以“前一片段”为条件输入的新的片段。</a:t>
            </a:r>
            <a:endParaRPr lang="en-US" altLang="zh-CN" dirty="0"/>
          </a:p>
          <a:p>
            <a:pPr lvl="1"/>
            <a:r>
              <a:rPr lang="zh-CN" altLang="en-US" dirty="0"/>
              <a:t>分层方法：首先生成稀疏帧，然后插值中间帧。</a:t>
            </a:r>
          </a:p>
          <a:p>
            <a:pPr lvl="1"/>
            <a:r>
              <a:rPr lang="zh-CN" altLang="en-US" dirty="0"/>
              <a:t>字节跳动的</a:t>
            </a:r>
            <a:r>
              <a:rPr lang="en-US" altLang="zh-CN" dirty="0" err="1"/>
              <a:t>PixelDance</a:t>
            </a:r>
            <a:r>
              <a:rPr lang="zh-CN" altLang="en-US" dirty="0"/>
              <a:t>的做法：</a:t>
            </a:r>
            <a:endParaRPr lang="en-US" altLang="zh-CN" dirty="0"/>
          </a:p>
          <a:p>
            <a:pPr lvl="2"/>
            <a:r>
              <a:rPr lang="zh-CN" altLang="en-US" dirty="0"/>
              <a:t>基于潜在扩散模型  </a:t>
            </a:r>
            <a:r>
              <a:rPr lang="en-US" altLang="zh-CN" dirty="0"/>
              <a:t>+ </a:t>
            </a:r>
            <a:r>
              <a:rPr lang="zh-CN" altLang="en-US" b="1" dirty="0"/>
              <a:t>＜文本指令，第一帧，最后一帧＞</a:t>
            </a:r>
            <a:r>
              <a:rPr lang="zh-CN" altLang="en-US" dirty="0"/>
              <a:t>为条件的思路建模。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565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535C4-93A8-4E77-B076-9C66E247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视频生成 </a:t>
            </a:r>
            <a:r>
              <a:rPr lang="en-US" altLang="zh-CN" dirty="0"/>
              <a:t>---- </a:t>
            </a:r>
            <a:r>
              <a:rPr lang="en-US" altLang="zh-CN" dirty="0" err="1"/>
              <a:t>PixelDance</a:t>
            </a:r>
            <a:r>
              <a:rPr lang="zh-CN" altLang="en-US" dirty="0"/>
              <a:t>（长视频生成）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F1A8D-8AD7-4E08-941A-FE271E570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C145BE-C6E9-4218-A51B-DA155ED72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10271760" cy="467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99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AED1F-AA35-453D-92F8-E47EF2F67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视频生成 </a:t>
            </a:r>
            <a:r>
              <a:rPr lang="en-US" altLang="zh-CN" dirty="0"/>
              <a:t>----</a:t>
            </a:r>
            <a:r>
              <a:rPr lang="en-US" altLang="zh-CN" dirty="0" err="1"/>
              <a:t>animateDiff</a:t>
            </a:r>
            <a:r>
              <a:rPr lang="zh-CN" altLang="en-US" dirty="0"/>
              <a:t> （极短视频生成）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96D6A-31D5-4DCA-84FD-6208C4164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pretrained</a:t>
            </a:r>
            <a:r>
              <a:rPr lang="zh-CN" altLang="en-US" dirty="0"/>
              <a:t>的</a:t>
            </a:r>
            <a:r>
              <a:rPr lang="en-US" altLang="zh-CN" dirty="0"/>
              <a:t>SD</a:t>
            </a:r>
            <a:r>
              <a:rPr lang="zh-CN" altLang="en-US" dirty="0"/>
              <a:t>训练一个</a:t>
            </a:r>
            <a:r>
              <a:rPr lang="en-US" altLang="zh-CN" dirty="0"/>
              <a:t>motion modules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直接输出的就是多个帧</a:t>
            </a:r>
            <a:endParaRPr lang="en-US" altLang="zh-CN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5781A-246D-46A8-9886-1410D1701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0360"/>
            <a:ext cx="10515600" cy="361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418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AB035-06C6-4AB4-988B-E03D293B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315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视频生成 </a:t>
            </a:r>
            <a:r>
              <a:rPr lang="en-US" altLang="zh-CN" dirty="0"/>
              <a:t>----Stable Video diffusion</a:t>
            </a:r>
            <a:r>
              <a:rPr lang="zh-CN" altLang="en-US" dirty="0"/>
              <a:t> （极短视频生成）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CF162-E139-4035-A834-C90D80867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280"/>
            <a:ext cx="10515600" cy="5014595"/>
          </a:xfrm>
        </p:spPr>
        <p:txBody>
          <a:bodyPr>
            <a:normAutofit/>
          </a:bodyPr>
          <a:lstStyle/>
          <a:p>
            <a:r>
              <a:rPr lang="zh-CN" altLang="en-US" dirty="0"/>
              <a:t>多阶段训练</a:t>
            </a:r>
            <a:r>
              <a:rPr lang="zh-CN" altLang="en-US" b="1" dirty="0"/>
              <a:t>：</a:t>
            </a:r>
          </a:p>
          <a:p>
            <a:pPr lvl="1"/>
            <a:r>
              <a:rPr lang="zh-CN" altLang="en-US" b="1" dirty="0"/>
              <a:t>第一阶段</a:t>
            </a:r>
            <a:r>
              <a:rPr lang="zh-CN" altLang="en-US" dirty="0"/>
              <a:t>是图像预训练，初始化一个图像生成模型（</a:t>
            </a:r>
            <a:r>
              <a:rPr lang="en-US" altLang="zh-CN" dirty="0"/>
              <a:t>SD 2.1 </a:t>
            </a:r>
            <a:r>
              <a:rPr lang="zh-CN" altLang="en-US" dirty="0"/>
              <a:t>）。</a:t>
            </a:r>
            <a:endParaRPr lang="en-US" altLang="zh-CN" dirty="0"/>
          </a:p>
          <a:p>
            <a:pPr lvl="1"/>
            <a:r>
              <a:rPr lang="zh-CN" altLang="en-US" b="1" dirty="0"/>
              <a:t>第二阶段</a:t>
            </a:r>
            <a:r>
              <a:rPr lang="zh-CN" altLang="en-US" dirty="0"/>
              <a:t>构建大规模数据集并进行</a:t>
            </a:r>
            <a:r>
              <a:rPr lang="en-US" altLang="zh-CN" dirty="0"/>
              <a:t>text-to-video</a:t>
            </a:r>
            <a:r>
              <a:rPr lang="zh-CN" altLang="en-US" dirty="0"/>
              <a:t>预训练，学习运动表征。</a:t>
            </a:r>
            <a:endParaRPr lang="en-US" altLang="zh-CN" dirty="0"/>
          </a:p>
          <a:p>
            <a:pPr lvl="2"/>
            <a:r>
              <a:rPr lang="zh-CN" altLang="en-US" dirty="0"/>
              <a:t>详细的数据构建方式请参考本页的注释。</a:t>
            </a:r>
            <a:endParaRPr lang="en-US" altLang="zh-CN" dirty="0"/>
          </a:p>
          <a:p>
            <a:r>
              <a:rPr lang="zh-CN" altLang="en-US" dirty="0"/>
              <a:t>多任务微调：</a:t>
            </a:r>
            <a:endParaRPr lang="en-US" altLang="zh-CN" dirty="0"/>
          </a:p>
          <a:p>
            <a:pPr lvl="1"/>
            <a:r>
              <a:rPr lang="zh-CN" altLang="en-US" b="1" dirty="0"/>
              <a:t>高分辨率的</a:t>
            </a:r>
            <a:r>
              <a:rPr lang="en-US" altLang="zh-CN" b="1" dirty="0"/>
              <a:t>text-to-video</a:t>
            </a:r>
            <a:r>
              <a:rPr lang="zh-CN" altLang="en-US" b="1" dirty="0"/>
              <a:t>（</a:t>
            </a:r>
            <a:r>
              <a:rPr lang="en-US" altLang="zh-CN" b="1" dirty="0"/>
              <a:t> </a:t>
            </a:r>
            <a:r>
              <a:rPr lang="en-US" altLang="zh-CN" dirty="0"/>
              <a:t>576 × 1024 </a:t>
            </a:r>
            <a:r>
              <a:rPr lang="zh-CN" altLang="en-US" b="1" dirty="0"/>
              <a:t>）；</a:t>
            </a:r>
            <a:endParaRPr lang="zh-CN" altLang="en-US" dirty="0"/>
          </a:p>
          <a:p>
            <a:pPr lvl="1"/>
            <a:r>
              <a:rPr lang="zh-CN" altLang="en-US" b="1" dirty="0"/>
              <a:t>图像生成视频：</a:t>
            </a:r>
            <a:r>
              <a:rPr lang="zh-CN" altLang="en-US" dirty="0"/>
              <a:t>使用一张图像作为条件</a:t>
            </a:r>
            <a:r>
              <a:rPr lang="en-US" altLang="zh-CN" dirty="0"/>
              <a:t>,</a:t>
            </a:r>
            <a:r>
              <a:rPr lang="zh-CN" altLang="en-US" dirty="0"/>
              <a:t>生成这张图像的后续运动镜头。</a:t>
            </a:r>
          </a:p>
          <a:p>
            <a:pPr lvl="1"/>
            <a:r>
              <a:rPr lang="zh-CN" altLang="en-US" b="1" dirty="0"/>
              <a:t>多视角渲染：</a:t>
            </a:r>
            <a:r>
              <a:rPr lang="zh-CN" altLang="en-US" dirty="0"/>
              <a:t>可以生成同一个物体的多个前后左右观察角度的视频镜头，这样可以生成</a:t>
            </a:r>
            <a:r>
              <a:rPr lang="en-US" altLang="zh-CN" dirty="0"/>
              <a:t>3D </a:t>
            </a:r>
            <a:r>
              <a:rPr lang="zh-CN" altLang="en-US" dirty="0"/>
              <a:t>效果视频。</a:t>
            </a:r>
          </a:p>
          <a:p>
            <a:pPr lvl="1"/>
            <a:r>
              <a:rPr lang="zh-CN" altLang="en-US" b="1" dirty="0"/>
              <a:t>插入视频帧：</a:t>
            </a:r>
            <a:r>
              <a:rPr lang="zh-CN" altLang="en-US" dirty="0"/>
              <a:t>可以将两张图像作为条件</a:t>
            </a:r>
            <a:r>
              <a:rPr lang="en-US" altLang="zh-CN" dirty="0"/>
              <a:t>,</a:t>
            </a:r>
            <a:r>
              <a:rPr lang="zh-CN" altLang="en-US" dirty="0"/>
              <a:t>生成插入在它们中间的额外镜头</a:t>
            </a:r>
            <a:r>
              <a:rPr lang="en-US" altLang="zh-CN" dirty="0"/>
              <a:t>,</a:t>
            </a:r>
            <a:r>
              <a:rPr lang="zh-CN" altLang="en-US" dirty="0"/>
              <a:t>实现视频帧率的提升。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498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D3BE1-D2B3-4233-9A28-BEE9E562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视频生成</a:t>
            </a:r>
            <a:r>
              <a:rPr lang="en-US" altLang="zh-CN" dirty="0"/>
              <a:t>----Emu video</a:t>
            </a:r>
            <a:r>
              <a:rPr lang="zh-CN" altLang="en-US" dirty="0"/>
              <a:t> （极短视频生成）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536AC-AFC1-4B11-8388-2201C7786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它将视频生成分为两个阶段：首先用文本生成图像；然后用文本和生成的图像为条件来生成视频。</a:t>
            </a:r>
            <a:endParaRPr lang="en-US" altLang="zh-CN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F8E6A-A94D-492E-9ED5-8955B2349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712204"/>
            <a:ext cx="10515599" cy="392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1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D0D51-557B-460A-8978-643979CF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564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视频生成 </a:t>
            </a:r>
            <a:r>
              <a:rPr lang="en-US" altLang="zh-CN" dirty="0"/>
              <a:t>---- </a:t>
            </a:r>
            <a:r>
              <a:rPr lang="en-US" dirty="0"/>
              <a:t>MagicVideo-v2</a:t>
            </a:r>
            <a:r>
              <a:rPr lang="zh-CN" altLang="en-US" dirty="0"/>
              <a:t> （极短视频生成）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6E4864-0E1A-4DDA-A41A-DCD150A65F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1117"/>
            <a:ext cx="9895840" cy="474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99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19594-6A5E-4CFD-9AFB-B498889B2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686"/>
            <a:ext cx="12036392" cy="831908"/>
          </a:xfrm>
        </p:spPr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生成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C379B-51C1-4589-A1AD-48C9C968C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5286894"/>
          </a:xfrm>
        </p:spPr>
        <p:txBody>
          <a:bodyPr/>
          <a:lstStyle/>
          <a:p>
            <a:r>
              <a:rPr lang="zh-CN" altLang="en-US" b="1" dirty="0"/>
              <a:t>生成式</a:t>
            </a:r>
            <a:r>
              <a:rPr lang="en-US" altLang="zh-CN" b="1" dirty="0"/>
              <a:t>3D</a:t>
            </a:r>
            <a:r>
              <a:rPr lang="zh-CN" altLang="en-US" b="1" dirty="0"/>
              <a:t>可以粗略划分为“原生</a:t>
            </a:r>
            <a:r>
              <a:rPr lang="en-US" altLang="zh-CN" b="1" dirty="0"/>
              <a:t>3D”</a:t>
            </a:r>
            <a:r>
              <a:rPr lang="zh-CN" altLang="en-US" b="1" dirty="0"/>
              <a:t>和“</a:t>
            </a:r>
            <a:r>
              <a:rPr lang="en-US" altLang="zh-CN" b="1" dirty="0"/>
              <a:t>2D</a:t>
            </a:r>
            <a:r>
              <a:rPr lang="zh-CN" altLang="en-US" b="1" dirty="0"/>
              <a:t>升维”两种不同技术路线。</a:t>
            </a:r>
            <a:endParaRPr lang="en-US" altLang="zh-CN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D01E5-4979-48EB-8005-D128B82FB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75782"/>
            <a:ext cx="10515601" cy="462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E39A9-349E-4A44-88B4-664BA19F0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5712"/>
          </a:xfrm>
        </p:spPr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生成</a:t>
            </a:r>
            <a:r>
              <a:rPr lang="en-US" altLang="zh-CN" dirty="0"/>
              <a:t>----</a:t>
            </a:r>
            <a:r>
              <a:rPr lang="zh-CN" altLang="en-US" b="1" dirty="0"/>
              <a:t>原生</a:t>
            </a:r>
            <a:r>
              <a:rPr lang="en-US" altLang="zh-CN" b="1" dirty="0"/>
              <a:t>3D</a:t>
            </a:r>
            <a:r>
              <a:rPr lang="zh-CN" altLang="en-US" b="1" dirty="0"/>
              <a:t>派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7EE86-100F-4759-9057-AC4FA0A94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105"/>
            <a:ext cx="10515600" cy="5106573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原生</a:t>
            </a:r>
            <a:r>
              <a:rPr lang="en-US" altLang="zh-CN" dirty="0"/>
              <a:t>3D </a:t>
            </a:r>
            <a:r>
              <a:rPr lang="zh-CN" altLang="en-US" dirty="0"/>
              <a:t>路线是使用</a:t>
            </a:r>
            <a:r>
              <a:rPr lang="en-US" altLang="zh-CN" dirty="0"/>
              <a:t>3D</a:t>
            </a:r>
            <a:r>
              <a:rPr lang="zh-CN" altLang="en-US" dirty="0"/>
              <a:t>数据集进行训练。通常也是基于</a:t>
            </a:r>
            <a:r>
              <a:rPr lang="en-US" altLang="zh-CN" dirty="0"/>
              <a:t>diffusion</a:t>
            </a:r>
            <a:r>
              <a:rPr lang="zh-CN" altLang="en-US" dirty="0"/>
              <a:t>模型和</a:t>
            </a:r>
            <a:r>
              <a:rPr lang="en-US" altLang="zh-CN" dirty="0"/>
              <a:t>transformer</a:t>
            </a:r>
            <a:r>
              <a:rPr lang="zh-CN" altLang="en-US" dirty="0"/>
              <a:t>模型进行训练，实现从文字直接到</a:t>
            </a:r>
            <a:r>
              <a:rPr lang="en-US" altLang="zh-CN" dirty="0"/>
              <a:t>3D</a:t>
            </a:r>
            <a:r>
              <a:rPr lang="zh-CN" altLang="en-US" dirty="0"/>
              <a:t>资产的生成。</a:t>
            </a:r>
            <a:endParaRPr lang="en-US" altLang="zh-CN" dirty="0"/>
          </a:p>
          <a:p>
            <a:r>
              <a:rPr lang="zh-CN" altLang="en-US" dirty="0"/>
              <a:t>优势：</a:t>
            </a:r>
          </a:p>
          <a:p>
            <a:pPr lvl="1"/>
            <a:r>
              <a:rPr lang="zh-CN" altLang="en-US" b="1" dirty="0"/>
              <a:t>生成速度快：</a:t>
            </a:r>
            <a:endParaRPr lang="en-US" altLang="zh-CN" b="1" dirty="0"/>
          </a:p>
          <a:p>
            <a:pPr lvl="2"/>
            <a:r>
              <a:rPr lang="en-US" altLang="zh-CN" dirty="0"/>
              <a:t>2D</a:t>
            </a:r>
            <a:r>
              <a:rPr lang="zh-CN" altLang="en-US" dirty="0"/>
              <a:t>升维通常利用 </a:t>
            </a:r>
            <a:r>
              <a:rPr lang="en-US" altLang="zh-CN" dirty="0"/>
              <a:t>2D </a:t>
            </a:r>
            <a:r>
              <a:rPr lang="zh-CN" altLang="en-US" dirty="0"/>
              <a:t>扩散生成模型来指导 </a:t>
            </a:r>
            <a:r>
              <a:rPr lang="en-US" altLang="zh-CN" dirty="0"/>
              <a:t>3D </a:t>
            </a:r>
            <a:r>
              <a:rPr lang="zh-CN" altLang="en-US" dirty="0"/>
              <a:t>表示（如 </a:t>
            </a:r>
            <a:r>
              <a:rPr lang="en-US" altLang="zh-CN" dirty="0" err="1"/>
              <a:t>NeRF</a:t>
            </a:r>
            <a:r>
              <a:rPr lang="zh-CN" altLang="en-US" dirty="0"/>
              <a:t>）的优化，</a:t>
            </a:r>
            <a:r>
              <a:rPr lang="en-US" altLang="zh-CN" dirty="0"/>
              <a:t>3D</a:t>
            </a:r>
            <a:r>
              <a:rPr lang="zh-CN" altLang="en-US" dirty="0"/>
              <a:t>表示的优化需要很多步迭代导致非常耗时，而</a:t>
            </a:r>
            <a:r>
              <a:rPr lang="en-US" altLang="zh-CN" dirty="0"/>
              <a:t>3D</a:t>
            </a:r>
            <a:r>
              <a:rPr lang="zh-CN" altLang="en-US" dirty="0"/>
              <a:t>原生的生成通常可以在</a:t>
            </a:r>
            <a:r>
              <a:rPr lang="en-US" altLang="zh-CN" dirty="0"/>
              <a:t>1min</a:t>
            </a:r>
            <a:r>
              <a:rPr lang="zh-CN" altLang="en-US" dirty="0"/>
              <a:t>以内完成，类似</a:t>
            </a:r>
            <a:r>
              <a:rPr lang="en-US" altLang="zh-CN" dirty="0"/>
              <a:t>2D</a:t>
            </a:r>
            <a:r>
              <a:rPr lang="zh-CN" altLang="en-US" dirty="0"/>
              <a:t>的文生图；</a:t>
            </a:r>
          </a:p>
          <a:p>
            <a:pPr lvl="1"/>
            <a:r>
              <a:rPr lang="zh-CN" altLang="en-US" b="1" dirty="0"/>
              <a:t>生成质量高：</a:t>
            </a:r>
            <a:endParaRPr lang="en-US" altLang="zh-CN" b="1" dirty="0"/>
          </a:p>
          <a:p>
            <a:pPr lvl="2"/>
            <a:r>
              <a:rPr lang="zh-CN" altLang="en-US" dirty="0"/>
              <a:t>在特定范围内能够生成质量较高的</a:t>
            </a:r>
            <a:r>
              <a:rPr lang="en-US" altLang="zh-CN" dirty="0"/>
              <a:t>3D</a:t>
            </a:r>
            <a:r>
              <a:rPr lang="zh-CN" altLang="en-US" dirty="0"/>
              <a:t>资产。比如通过高质量的</a:t>
            </a:r>
            <a:r>
              <a:rPr lang="en-US" altLang="zh-CN" dirty="0"/>
              <a:t>3D</a:t>
            </a:r>
            <a:r>
              <a:rPr lang="zh-CN" altLang="en-US" dirty="0"/>
              <a:t>人脸数据可以训练出</a:t>
            </a:r>
            <a:r>
              <a:rPr lang="en-US" altLang="zh-CN" dirty="0"/>
              <a:t>4k</a:t>
            </a:r>
            <a:r>
              <a:rPr lang="zh-CN" altLang="en-US" dirty="0"/>
              <a:t>以上高质量的</a:t>
            </a:r>
            <a:r>
              <a:rPr lang="en-US" altLang="zh-CN" dirty="0"/>
              <a:t>3D</a:t>
            </a:r>
            <a:r>
              <a:rPr lang="zh-CN" altLang="en-US" dirty="0"/>
              <a:t>人脸，同时避免了</a:t>
            </a:r>
            <a:r>
              <a:rPr lang="en-US" altLang="zh-CN" dirty="0"/>
              <a:t>2D</a:t>
            </a:r>
            <a:r>
              <a:rPr lang="zh-CN" altLang="en-US" dirty="0"/>
              <a:t>升维的多面等问题；</a:t>
            </a:r>
          </a:p>
          <a:p>
            <a:pPr lvl="1"/>
            <a:r>
              <a:rPr lang="zh-CN" altLang="en-US" b="1" dirty="0"/>
              <a:t>兼容性好：</a:t>
            </a:r>
            <a:endParaRPr lang="en-US" altLang="zh-CN" b="1" dirty="0"/>
          </a:p>
          <a:p>
            <a:pPr lvl="2"/>
            <a:r>
              <a:rPr lang="zh-CN" altLang="en-US" dirty="0"/>
              <a:t>通常有几何和纹理的分别生成，可以直接在标准图形</a:t>
            </a:r>
            <a:r>
              <a:rPr lang="en-US" altLang="zh-CN" dirty="0"/>
              <a:t>3D</a:t>
            </a:r>
            <a:r>
              <a:rPr lang="zh-CN" altLang="en-US" dirty="0"/>
              <a:t>引擎中进行后续编辑。</a:t>
            </a:r>
          </a:p>
          <a:p>
            <a:r>
              <a:rPr lang="zh-CN" altLang="en-US" dirty="0"/>
              <a:t>劣势：</a:t>
            </a:r>
          </a:p>
          <a:p>
            <a:pPr lvl="1"/>
            <a:r>
              <a:rPr lang="zh-CN" altLang="en-US" b="1" dirty="0"/>
              <a:t>丰富性不足：</a:t>
            </a:r>
            <a:endParaRPr lang="en-US" altLang="zh-CN" b="1" dirty="0"/>
          </a:p>
          <a:p>
            <a:pPr lvl="2"/>
            <a:r>
              <a:rPr lang="zh-CN" altLang="en-US" dirty="0"/>
              <a:t>原生</a:t>
            </a:r>
            <a:r>
              <a:rPr lang="en-US" altLang="zh-CN" dirty="0"/>
              <a:t>3D</a:t>
            </a:r>
            <a:r>
              <a:rPr lang="zh-CN" altLang="en-US" dirty="0"/>
              <a:t>生成的问题在于缺乏高质量、大规模的</a:t>
            </a:r>
            <a:r>
              <a:rPr lang="en-US" altLang="zh-CN" dirty="0"/>
              <a:t>3D</a:t>
            </a:r>
            <a:r>
              <a:rPr lang="zh-CN" altLang="en-US" dirty="0"/>
              <a:t>数据集。</a:t>
            </a:r>
            <a:endParaRPr lang="en-US" altLang="zh-CN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810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AA7B-4167-4F4A-8777-FAA8ECCF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生成</a:t>
            </a:r>
            <a:r>
              <a:rPr lang="en-US" altLang="zh-CN" dirty="0"/>
              <a:t>----</a:t>
            </a:r>
            <a:r>
              <a:rPr lang="en-US" altLang="zh-CN" b="1" dirty="0"/>
              <a:t> 2D</a:t>
            </a:r>
            <a:r>
              <a:rPr lang="zh-CN" altLang="en-US" b="1" dirty="0"/>
              <a:t>升维派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F2687-AB95-45B1-BD89-525FBCA24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377"/>
            <a:ext cx="10515600" cy="5106573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通过 </a:t>
            </a:r>
            <a:r>
              <a:rPr lang="en-US" altLang="zh-CN" dirty="0"/>
              <a:t>2D </a:t>
            </a:r>
            <a:r>
              <a:rPr lang="zh-CN" altLang="en-US" dirty="0"/>
              <a:t>生成模型（如 </a:t>
            </a:r>
            <a:r>
              <a:rPr lang="en-US" altLang="zh-CN" dirty="0"/>
              <a:t>Imagen</a:t>
            </a:r>
            <a:r>
              <a:rPr lang="zh-CN" altLang="en-US" dirty="0"/>
              <a:t>、</a:t>
            </a:r>
            <a:r>
              <a:rPr lang="en-US" altLang="zh-CN" dirty="0"/>
              <a:t>diffusion model</a:t>
            </a:r>
            <a:r>
              <a:rPr lang="zh-CN" altLang="en-US" dirty="0"/>
              <a:t>）生成多个视角的 </a:t>
            </a:r>
            <a:r>
              <a:rPr lang="en-US" altLang="zh-CN" dirty="0"/>
              <a:t>3D </a:t>
            </a:r>
            <a:r>
              <a:rPr lang="zh-CN" altLang="en-US" dirty="0"/>
              <a:t>视图，然后用 </a:t>
            </a:r>
            <a:r>
              <a:rPr lang="en-US" altLang="zh-CN" dirty="0" err="1"/>
              <a:t>NeRF</a:t>
            </a:r>
            <a:r>
              <a:rPr lang="en-US" altLang="zh-CN" dirty="0"/>
              <a:t> </a:t>
            </a:r>
            <a:r>
              <a:rPr lang="zh-CN" altLang="en-US" dirty="0"/>
              <a:t>重建。</a:t>
            </a:r>
            <a:endParaRPr lang="en-US" altLang="zh-CN" dirty="0"/>
          </a:p>
          <a:p>
            <a:pPr lvl="1"/>
            <a:r>
              <a:rPr lang="zh-CN" altLang="en-US" dirty="0"/>
              <a:t>原生的</a:t>
            </a:r>
            <a:r>
              <a:rPr lang="en-US" altLang="zh-CN" dirty="0"/>
              <a:t>SD</a:t>
            </a:r>
            <a:r>
              <a:rPr lang="zh-CN" altLang="en-US" dirty="0"/>
              <a:t>没有办法直接生成多视角</a:t>
            </a:r>
            <a:r>
              <a:rPr lang="en-US" altLang="zh-CN" dirty="0"/>
              <a:t>3D</a:t>
            </a:r>
            <a:r>
              <a:rPr lang="zh-CN" altLang="en-US" dirty="0"/>
              <a:t>图片，</a:t>
            </a:r>
            <a:r>
              <a:rPr lang="en-US" altLang="zh-CN" dirty="0"/>
              <a:t>multi-view SD for 3D generation (</a:t>
            </a:r>
            <a:r>
              <a:rPr lang="en-US" altLang="zh-CN" dirty="0" err="1"/>
              <a:t>MvDream</a:t>
            </a:r>
            <a:r>
              <a:rPr lang="en-US" altLang="zh-CN" dirty="0"/>
              <a:t>)</a:t>
            </a:r>
            <a:r>
              <a:rPr lang="zh-CN" altLang="en-US" dirty="0"/>
              <a:t>可以做这样的</a:t>
            </a:r>
            <a:r>
              <a:rPr lang="en-US" altLang="zh-CN" dirty="0"/>
              <a:t>task.</a:t>
            </a:r>
          </a:p>
          <a:p>
            <a:r>
              <a:rPr lang="zh-CN" altLang="en-US" dirty="0"/>
              <a:t>优势：</a:t>
            </a:r>
            <a:endParaRPr lang="en-US" altLang="zh-CN" dirty="0"/>
          </a:p>
          <a:p>
            <a:pPr lvl="1"/>
            <a:r>
              <a:rPr lang="zh-CN" altLang="en-US" dirty="0"/>
              <a:t>利用大量的</a:t>
            </a:r>
            <a:r>
              <a:rPr lang="en-US" altLang="zh-CN" dirty="0"/>
              <a:t>2D</a:t>
            </a:r>
            <a:r>
              <a:rPr lang="zh-CN" altLang="en-US" dirty="0"/>
              <a:t>图像数据进行预训练，数据丰富性使生成的</a:t>
            </a:r>
            <a:r>
              <a:rPr lang="en-US" altLang="zh-CN" dirty="0"/>
              <a:t>3D</a:t>
            </a:r>
            <a:r>
              <a:rPr lang="zh-CN" altLang="en-US" dirty="0"/>
              <a:t>图形富有“想象力”。</a:t>
            </a:r>
          </a:p>
          <a:p>
            <a:r>
              <a:rPr lang="zh-CN" altLang="en-US" dirty="0"/>
              <a:t>劣势：</a:t>
            </a:r>
            <a:endParaRPr lang="en-US" altLang="zh-CN" dirty="0"/>
          </a:p>
          <a:p>
            <a:pPr lvl="1"/>
            <a:r>
              <a:rPr lang="zh-CN" altLang="en-US" dirty="0"/>
              <a:t>生成速度慢</a:t>
            </a:r>
            <a:r>
              <a:rPr lang="en-US" altLang="zh-CN" dirty="0"/>
              <a:t>: </a:t>
            </a:r>
          </a:p>
          <a:p>
            <a:pPr lvl="2"/>
            <a:r>
              <a:rPr lang="en-US" altLang="zh-CN" dirty="0" err="1"/>
              <a:t>NeRF</a:t>
            </a:r>
            <a:r>
              <a:rPr lang="zh-CN" altLang="en-US" dirty="0"/>
              <a:t>的训练和推理过程都需要大量的计算资源。因为需要对</a:t>
            </a:r>
            <a:r>
              <a:rPr lang="en-US" altLang="zh-CN" dirty="0"/>
              <a:t>3D</a:t>
            </a:r>
            <a:r>
              <a:rPr lang="zh-CN" altLang="en-US" dirty="0"/>
              <a:t>空间进行密集的采样，这也导致了生成速度较慢，不过最近的</a:t>
            </a:r>
            <a:r>
              <a:rPr lang="en-US" altLang="zh-CN" dirty="0"/>
              <a:t>One-2-3-45</a:t>
            </a:r>
            <a:r>
              <a:rPr lang="zh-CN" altLang="en-US" dirty="0"/>
              <a:t>模型提出了 “</a:t>
            </a:r>
            <a:r>
              <a:rPr lang="en-US" altLang="zh-CN" dirty="0"/>
              <a:t>2D </a:t>
            </a:r>
            <a:r>
              <a:rPr lang="zh-CN" altLang="en-US" dirty="0"/>
              <a:t>多视角预测 </a:t>
            </a:r>
            <a:r>
              <a:rPr lang="en-US" altLang="zh-CN" dirty="0"/>
              <a:t>+ 3D </a:t>
            </a:r>
            <a:r>
              <a:rPr lang="zh-CN" altLang="en-US" dirty="0"/>
              <a:t>可泛化重建”将生成时间缩短到了</a:t>
            </a:r>
            <a:r>
              <a:rPr lang="en-US" altLang="zh-CN" dirty="0"/>
              <a:t>45s</a:t>
            </a:r>
            <a:r>
              <a:rPr lang="zh-CN" altLang="en-US" dirty="0"/>
              <a:t>，生成速度上在追赶</a:t>
            </a:r>
            <a:r>
              <a:rPr lang="en-US" altLang="zh-CN" dirty="0"/>
              <a:t>3D</a:t>
            </a:r>
            <a:r>
              <a:rPr lang="zh-CN" altLang="en-US" dirty="0"/>
              <a:t>原生派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生成质量低：</a:t>
            </a:r>
            <a:endParaRPr lang="en-US" altLang="zh-CN" dirty="0"/>
          </a:p>
          <a:p>
            <a:pPr lvl="2"/>
            <a:r>
              <a:rPr lang="en-US" altLang="zh-CN" dirty="0" err="1"/>
              <a:t>NeRF</a:t>
            </a:r>
            <a:r>
              <a:rPr lang="zh-CN" altLang="en-US" dirty="0"/>
              <a:t>更擅长合成视角而非精确重建，受限于采样数量、视角数量及计算资源的平衡，目前</a:t>
            </a:r>
            <a:r>
              <a:rPr lang="en-US" altLang="zh-CN" dirty="0"/>
              <a:t>2D</a:t>
            </a:r>
            <a:r>
              <a:rPr lang="zh-CN" altLang="en-US" dirty="0"/>
              <a:t>升维生成</a:t>
            </a:r>
            <a:r>
              <a:rPr lang="en-US" altLang="zh-CN" dirty="0"/>
              <a:t>3D</a:t>
            </a:r>
            <a:r>
              <a:rPr lang="zh-CN" altLang="en-US" dirty="0"/>
              <a:t>在分辨率、纹理细节都还比较粗糙，以及</a:t>
            </a:r>
            <a:r>
              <a:rPr lang="en-US" altLang="zh-CN" dirty="0"/>
              <a:t>2D</a:t>
            </a:r>
            <a:r>
              <a:rPr lang="zh-CN" altLang="en-US" dirty="0"/>
              <a:t>升维</a:t>
            </a:r>
            <a:r>
              <a:rPr lang="en-US" altLang="zh-CN" dirty="0"/>
              <a:t>3D</a:t>
            </a:r>
            <a:r>
              <a:rPr lang="zh-CN" altLang="en-US" dirty="0"/>
              <a:t>过程中的一些非理想效应的存在，导致整体的生成质量还有较大提升空间；</a:t>
            </a:r>
          </a:p>
          <a:p>
            <a:pPr lvl="1"/>
            <a:r>
              <a:rPr lang="zh-CN" altLang="en-US" dirty="0"/>
              <a:t>兼容性问题：</a:t>
            </a:r>
            <a:endParaRPr lang="en-US" altLang="zh-CN" dirty="0"/>
          </a:p>
          <a:p>
            <a:pPr lvl="2"/>
            <a:r>
              <a:rPr lang="en-US" altLang="zh-CN" dirty="0" err="1"/>
              <a:t>NeRF</a:t>
            </a:r>
            <a:r>
              <a:rPr lang="zh-CN" altLang="en-US" dirty="0"/>
              <a:t>格式无法直接在</a:t>
            </a:r>
            <a:r>
              <a:rPr lang="en-US" altLang="zh-CN" dirty="0"/>
              <a:t>Unity</a:t>
            </a:r>
            <a:r>
              <a:rPr lang="zh-CN" altLang="en-US" dirty="0"/>
              <a:t>等</a:t>
            </a:r>
            <a:r>
              <a:rPr lang="en-US" altLang="zh-CN" dirty="0"/>
              <a:t>3D</a:t>
            </a:r>
            <a:r>
              <a:rPr lang="zh-CN" altLang="en-US" dirty="0"/>
              <a:t>引擎中进行后续的编辑，也可以通过</a:t>
            </a:r>
            <a:r>
              <a:rPr lang="en-US" altLang="zh-CN" dirty="0"/>
              <a:t>Matching cubes</a:t>
            </a:r>
            <a:r>
              <a:rPr lang="zh-CN" altLang="en-US" dirty="0"/>
              <a:t>等方法转换成</a:t>
            </a:r>
            <a:r>
              <a:rPr lang="en-US" altLang="zh-CN" dirty="0"/>
              <a:t>3D</a:t>
            </a:r>
            <a:r>
              <a:rPr lang="zh-CN" altLang="en-US" dirty="0"/>
              <a:t>网格再到</a:t>
            </a:r>
            <a:r>
              <a:rPr lang="en-US" altLang="zh-CN" dirty="0"/>
              <a:t>3D</a:t>
            </a:r>
            <a:r>
              <a:rPr lang="zh-CN" altLang="en-US" dirty="0"/>
              <a:t>引擎中进行编辑，也有一些</a:t>
            </a:r>
            <a:r>
              <a:rPr lang="en-US" altLang="zh-CN" dirty="0"/>
              <a:t>2D</a:t>
            </a:r>
            <a:r>
              <a:rPr lang="zh-CN" altLang="en-US" dirty="0"/>
              <a:t>升维</a:t>
            </a:r>
            <a:r>
              <a:rPr lang="en-US" altLang="zh-CN" dirty="0"/>
              <a:t>3D</a:t>
            </a:r>
            <a:r>
              <a:rPr lang="zh-CN" altLang="en-US" dirty="0"/>
              <a:t>模型已经可以实现</a:t>
            </a:r>
            <a:r>
              <a:rPr lang="en-US" altLang="zh-CN" dirty="0"/>
              <a:t>Mesh</a:t>
            </a:r>
            <a:r>
              <a:rPr lang="zh-CN" altLang="en-US" dirty="0"/>
              <a:t>格式的导出，兼容现有</a:t>
            </a:r>
            <a:r>
              <a:rPr lang="en-US" altLang="zh-CN" dirty="0"/>
              <a:t>3D</a:t>
            </a:r>
            <a:r>
              <a:rPr lang="zh-CN" altLang="en-US" dirty="0"/>
              <a:t>管线，整体兼容性有所改善；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811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984E-8374-4510-BFF4-A1E74C8B9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163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视觉理解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3424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1713-573B-42C9-84BD-AE88FDA7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4401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统一的视觉模型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81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0579-5539-4791-A2C2-20797FED8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Lesson from LLM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D97933-ADCE-438B-BABF-B59C7B5C9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144" y="1825625"/>
            <a:ext cx="9947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996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79636-BF22-476B-BFB3-160FF6AD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Challenges in Vision: Modeling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9570FD-0F60-452E-9D0D-37C51D0F2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EA5003-3E15-4DCC-AEEC-C45541F3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10" y="1825625"/>
            <a:ext cx="1083929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782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0152-A002-4F60-92D4-8BB1B91F6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Challenges in Vision: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42AEE1-19CE-4BA3-8BDD-AE0832B3F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2678" y="1825625"/>
            <a:ext cx="93866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920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B6D1-CBA1-4C0E-A5F9-766C07FB0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Unify Different Granularities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D87DA-43DB-4BEE-9042-CB5652736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两个方面的统一：</a:t>
            </a:r>
            <a:endParaRPr lang="en-US" altLang="zh-CN" dirty="0"/>
          </a:p>
          <a:p>
            <a:pPr lvl="1"/>
            <a:r>
              <a:rPr lang="en-US" dirty="0"/>
              <a:t>Outputs Unification</a:t>
            </a:r>
            <a:r>
              <a:rPr lang="zh-CN" altLang="en-US" dirty="0"/>
              <a:t>：把模型的</a:t>
            </a:r>
            <a:r>
              <a:rPr lang="en-US" altLang="zh-CN" dirty="0"/>
              <a:t>output</a:t>
            </a:r>
            <a:r>
              <a:rPr lang="zh-CN" altLang="en-US" dirty="0"/>
              <a:t>都用</a:t>
            </a:r>
            <a:r>
              <a:rPr lang="en-US" altLang="zh-CN" dirty="0"/>
              <a:t>sequence</a:t>
            </a:r>
            <a:r>
              <a:rPr lang="zh-CN" altLang="en-US" dirty="0"/>
              <a:t>来表示。</a:t>
            </a:r>
            <a:endParaRPr lang="en-US" altLang="zh-CN" dirty="0"/>
          </a:p>
          <a:p>
            <a:pPr lvl="2"/>
            <a:r>
              <a:rPr lang="en-US" altLang="zh-CN" dirty="0"/>
              <a:t>Input</a:t>
            </a:r>
            <a:r>
              <a:rPr lang="zh-CN" altLang="en-US" dirty="0"/>
              <a:t>：</a:t>
            </a:r>
            <a:endParaRPr lang="en-US" altLang="zh-CN" dirty="0"/>
          </a:p>
          <a:p>
            <a:pPr lvl="3"/>
            <a:r>
              <a:rPr lang="zh-CN" altLang="en-US" dirty="0"/>
              <a:t>原本的文本或添加一些前缀； </a:t>
            </a:r>
            <a:endParaRPr lang="en-US" altLang="zh-CN" dirty="0"/>
          </a:p>
          <a:p>
            <a:pPr lvl="3"/>
            <a:r>
              <a:rPr lang="zh-CN" altLang="en-US" dirty="0"/>
              <a:t>将图像转换为</a:t>
            </a:r>
            <a:r>
              <a:rPr lang="en-US" altLang="zh-CN" dirty="0"/>
              <a:t>token</a:t>
            </a:r>
            <a:r>
              <a:rPr lang="zh-CN" altLang="en-US" dirty="0"/>
              <a:t>序列（可选）</a:t>
            </a:r>
            <a:endParaRPr lang="en-US" altLang="zh-CN" dirty="0"/>
          </a:p>
          <a:p>
            <a:pPr lvl="2"/>
            <a:r>
              <a:rPr lang="en-US" altLang="zh-CN" dirty="0"/>
              <a:t>Output</a:t>
            </a:r>
            <a:r>
              <a:rPr lang="zh-CN" altLang="en-US" dirty="0"/>
              <a:t>： </a:t>
            </a:r>
            <a:endParaRPr lang="en-US" altLang="zh-CN" dirty="0"/>
          </a:p>
          <a:p>
            <a:pPr lvl="3"/>
            <a:r>
              <a:rPr lang="en-US" altLang="zh-CN" dirty="0"/>
              <a:t>Boxes</a:t>
            </a:r>
            <a:r>
              <a:rPr lang="zh-CN" altLang="en-US" dirty="0"/>
              <a:t>：一系列坐标（左上</a:t>
            </a:r>
            <a:r>
              <a:rPr lang="en-US" altLang="zh-CN" dirty="0"/>
              <a:t>+</a:t>
            </a:r>
            <a:r>
              <a:rPr lang="zh-CN" altLang="en-US" dirty="0"/>
              <a:t>右下）； </a:t>
            </a:r>
            <a:endParaRPr lang="en-US" altLang="zh-CN" dirty="0"/>
          </a:p>
          <a:p>
            <a:pPr lvl="3"/>
            <a:r>
              <a:rPr lang="en-US" altLang="zh-CN" dirty="0"/>
              <a:t>Masks</a:t>
            </a:r>
            <a:r>
              <a:rPr lang="zh-CN" altLang="en-US" dirty="0"/>
              <a:t>：包含 </a:t>
            </a:r>
            <a:r>
              <a:rPr lang="en-US" altLang="zh-CN" dirty="0"/>
              <a:t>mask </a:t>
            </a:r>
            <a:r>
              <a:rPr lang="zh-CN" altLang="en-US" dirty="0"/>
              <a:t>的多边形坐标序列； </a:t>
            </a:r>
            <a:endParaRPr lang="en-US" altLang="zh-CN" dirty="0"/>
          </a:p>
          <a:p>
            <a:pPr lvl="3"/>
            <a:r>
              <a:rPr lang="zh-CN" altLang="en-US" dirty="0"/>
              <a:t>关键点：坐标序列。</a:t>
            </a:r>
            <a:endParaRPr lang="en-US" altLang="zh-CN" dirty="0"/>
          </a:p>
          <a:p>
            <a:pPr lvl="1"/>
            <a:r>
              <a:rPr lang="en-US" dirty="0"/>
              <a:t>Functionality unification </a:t>
            </a:r>
            <a:r>
              <a:rPr lang="zh-CN" altLang="en-US" dirty="0"/>
              <a:t>：最大限度地共享通用知识，但尊重差异。</a:t>
            </a:r>
            <a:endParaRPr lang="en-US" altLang="zh-CN" dirty="0"/>
          </a:p>
          <a:p>
            <a:pPr lvl="3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54510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7C0D-0E35-4D0B-AEF4-051EAF8EC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7832" cy="659003"/>
          </a:xfrm>
        </p:spPr>
        <p:txBody>
          <a:bodyPr>
            <a:normAutofit fontScale="90000"/>
          </a:bodyPr>
          <a:lstStyle/>
          <a:p>
            <a:r>
              <a:rPr lang="en-US" dirty="0"/>
              <a:t>Unify Different Granularities</a:t>
            </a:r>
            <a:r>
              <a:rPr lang="en-US" altLang="zh-CN" dirty="0"/>
              <a:t>--</a:t>
            </a:r>
            <a:r>
              <a:rPr lang="en-US" dirty="0"/>
              <a:t>Outputs Unification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D81DF-3B5F-49D3-B7EA-23371D26C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008"/>
            <a:ext cx="10515600" cy="4969955"/>
          </a:xfrm>
        </p:spPr>
        <p:txBody>
          <a:bodyPr/>
          <a:lstStyle/>
          <a:p>
            <a:r>
              <a:rPr lang="en-US" dirty="0"/>
              <a:t>U</a:t>
            </a:r>
            <a:r>
              <a:rPr lang="en-US" altLang="zh-CN" dirty="0"/>
              <a:t>nified-IO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/>
              <a:t>Unified-IO</a:t>
            </a:r>
            <a:r>
              <a:rPr lang="zh-CN" altLang="en-US" dirty="0"/>
              <a:t>对输入部分和输出部分</a:t>
            </a:r>
            <a:r>
              <a:rPr lang="zh-CN" altLang="en-US" b="1" dirty="0"/>
              <a:t>统一都用离散的</a:t>
            </a:r>
            <a:r>
              <a:rPr lang="en-US" altLang="zh-CN" b="1" dirty="0"/>
              <a:t>token id</a:t>
            </a:r>
            <a:r>
              <a:rPr lang="zh-CN" altLang="en-US" b="1" dirty="0"/>
              <a:t>来表示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二阶段训练：</a:t>
            </a:r>
            <a:endParaRPr lang="en-US" altLang="zh-CN" dirty="0"/>
          </a:p>
          <a:p>
            <a:pPr lvl="2"/>
            <a:r>
              <a:rPr lang="en-US" altLang="zh-CN" dirty="0"/>
              <a:t>Pretrain for VQVAE and backbone</a:t>
            </a:r>
            <a:r>
              <a:rPr lang="zh-CN" altLang="en-US" dirty="0"/>
              <a:t>：</a:t>
            </a:r>
            <a:r>
              <a:rPr lang="en-US" altLang="zh-CN" dirty="0"/>
              <a:t>task</a:t>
            </a:r>
            <a:r>
              <a:rPr lang="zh-CN" altLang="en-US" dirty="0"/>
              <a:t>是</a:t>
            </a:r>
            <a:r>
              <a:rPr lang="en-US" altLang="zh-CN" dirty="0"/>
              <a:t>text span denoising and masked image denoising</a:t>
            </a:r>
          </a:p>
          <a:p>
            <a:pPr lvl="2"/>
            <a:r>
              <a:rPr lang="en-US" altLang="zh-CN" dirty="0"/>
              <a:t>Multiple-task finetuning</a:t>
            </a:r>
            <a:r>
              <a:rPr lang="zh-CN" altLang="en-US" dirty="0"/>
              <a:t>：</a:t>
            </a:r>
            <a:r>
              <a:rPr lang="en-US" altLang="zh-CN" dirty="0"/>
              <a:t>backbone</a:t>
            </a:r>
            <a:r>
              <a:rPr lang="zh-CN" altLang="en-US" dirty="0"/>
              <a:t>和</a:t>
            </a:r>
            <a:r>
              <a:rPr lang="en-US" altLang="zh-CN" dirty="0"/>
              <a:t>VQ-VAE</a:t>
            </a:r>
            <a:r>
              <a:rPr lang="zh-CN" altLang="en-US" dirty="0"/>
              <a:t>一起端到端联合训练。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11654-C530-4769-915D-94C0129D4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" y="3505200"/>
            <a:ext cx="10040112" cy="328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64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959E7-B819-44D3-93E4-51E21E5E8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166" y="365125"/>
            <a:ext cx="11310425" cy="880579"/>
          </a:xfrm>
        </p:spPr>
        <p:txBody>
          <a:bodyPr>
            <a:normAutofit fontScale="90000"/>
          </a:bodyPr>
          <a:lstStyle/>
          <a:p>
            <a:r>
              <a:rPr lang="en-US" dirty="0"/>
              <a:t>Unify Different Granularities</a:t>
            </a:r>
            <a:r>
              <a:rPr lang="en-US" altLang="zh-CN" dirty="0"/>
              <a:t>--</a:t>
            </a:r>
            <a:r>
              <a:rPr lang="en-US" dirty="0"/>
              <a:t>Functionality unification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31E819-AC19-40F0-B142-4D886EBCC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78226"/>
            <a:ext cx="10515599" cy="523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850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C35B3-BC67-4469-8338-4731AE9E9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Enable Vision Model to “Chat”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ED445-7418-44CE-88A5-F09BEDB6D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8289"/>
            <a:ext cx="10515600" cy="3854548"/>
          </a:xfrm>
        </p:spPr>
        <p:txBody>
          <a:bodyPr>
            <a:normAutofit/>
          </a:bodyPr>
          <a:lstStyle/>
          <a:p>
            <a:r>
              <a:rPr lang="zh-CN" altLang="en-US" dirty="0"/>
              <a:t>需要构建一个具有两个重要属性的</a:t>
            </a:r>
            <a:r>
              <a:rPr lang="en-US" dirty="0" err="1"/>
              <a:t>promptable</a:t>
            </a:r>
            <a:r>
              <a:rPr lang="en-US" dirty="0"/>
              <a:t> interface</a:t>
            </a:r>
            <a:r>
              <a:rPr lang="zh-CN" altLang="en-US" dirty="0"/>
              <a:t>： </a:t>
            </a:r>
            <a:endParaRPr lang="en-US" altLang="zh-CN" dirty="0"/>
          </a:p>
          <a:p>
            <a:pPr lvl="1"/>
            <a:r>
              <a:rPr lang="en-US" dirty="0" err="1"/>
              <a:t>Promptable</a:t>
            </a:r>
            <a:r>
              <a:rPr lang="en-US" dirty="0"/>
              <a:t> for in-context learning: </a:t>
            </a:r>
          </a:p>
          <a:p>
            <a:pPr lvl="2"/>
            <a:r>
              <a:rPr lang="zh-CN" altLang="en-US" dirty="0"/>
              <a:t>无需微调模型参数，只需提供一些包含上下文的</a:t>
            </a:r>
            <a:r>
              <a:rPr lang="en-US" altLang="zh-CN" dirty="0"/>
              <a:t>examples</a:t>
            </a:r>
            <a:r>
              <a:rPr lang="zh-CN" altLang="en-US" dirty="0"/>
              <a:t>即可。 </a:t>
            </a:r>
            <a:endParaRPr lang="en-US" altLang="zh-CN" dirty="0"/>
          </a:p>
          <a:p>
            <a:pPr lvl="1"/>
            <a:r>
              <a:rPr lang="zh-CN" altLang="en-US" dirty="0"/>
              <a:t>交互式用户友好界面： </a:t>
            </a:r>
            <a:endParaRPr lang="en-US" altLang="zh-CN" dirty="0"/>
          </a:p>
          <a:p>
            <a:pPr lvl="2"/>
            <a:r>
              <a:rPr lang="zh-CN" altLang="en-US" dirty="0"/>
              <a:t>人与</a:t>
            </a:r>
            <a:r>
              <a:rPr lang="en-US" altLang="zh-CN" dirty="0"/>
              <a:t>AI</a:t>
            </a:r>
            <a:r>
              <a:rPr lang="zh-CN" altLang="en-US" dirty="0"/>
              <a:t>之间的多轮交互对于完成复杂的任务非常重要。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8631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A7D2-5A5D-4CFF-9CD5-166FCCA2B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In-Context Learning for Vision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58851A-921B-446A-BE7D-FB5FF2BBF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600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52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A9A0B-2563-44D7-BE54-255AAFDB9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8230"/>
          </a:xfrm>
        </p:spPr>
        <p:txBody>
          <a:bodyPr/>
          <a:lstStyle/>
          <a:p>
            <a:r>
              <a:rPr lang="en-US" dirty="0"/>
              <a:t>In-Context Learning for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EEF2-6AF8-4138-B520-5563096D3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5373858"/>
          </a:xfrm>
        </p:spPr>
        <p:txBody>
          <a:bodyPr/>
          <a:lstStyle/>
          <a:p>
            <a:r>
              <a:rPr lang="en-US" altLang="zh-CN" dirty="0"/>
              <a:t>Pointer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E2037-0BDE-4236-BEB8-3AB3447FD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23199"/>
            <a:ext cx="10256519" cy="483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08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36A2-EBF6-4507-AF84-2E16B084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视觉理解的核心：</a:t>
            </a:r>
            <a:r>
              <a:rPr lang="en-US" altLang="zh-CN" dirty="0"/>
              <a:t>visual representation</a:t>
            </a:r>
            <a:r>
              <a:rPr lang="zh-CN" altLang="en-US" dirty="0"/>
              <a:t>学习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25129A-FD98-4095-BE4F-3C6F8944A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8174" y="1915538"/>
            <a:ext cx="8835207" cy="473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894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90C17-4E96-409B-BD31-1069D7A5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1852"/>
          </a:xfrm>
        </p:spPr>
        <p:txBody>
          <a:bodyPr/>
          <a:lstStyle/>
          <a:p>
            <a:r>
              <a:rPr lang="en-US" dirty="0"/>
              <a:t>Interactive Interface for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F54F1-23A3-4FED-9A2F-E48152584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SAM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A4BBD-628B-4301-B546-1F244BC5C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1681154"/>
            <a:ext cx="9424183" cy="481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82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AE1AE-6B1D-4E9A-9AB6-1FDE2502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text2img</a:t>
            </a:r>
            <a:r>
              <a:rPr lang="zh-CN" altLang="en-US" dirty="0"/>
              <a:t>和</a:t>
            </a:r>
            <a:r>
              <a:rPr lang="en-US" altLang="zh-CN" dirty="0"/>
              <a:t>image2text</a:t>
            </a:r>
            <a:r>
              <a:rPr lang="zh-CN" altLang="en-US" dirty="0"/>
              <a:t>能统一建模吗？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BC808-6AC6-4B58-AA8B-62FEE05B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百度文心 </a:t>
            </a:r>
            <a:r>
              <a:rPr lang="en-US" altLang="zh-CN" dirty="0"/>
              <a:t>ERNIE-</a:t>
            </a:r>
            <a:r>
              <a:rPr lang="en-US" altLang="zh-CN" dirty="0" err="1"/>
              <a:t>ViLG</a:t>
            </a:r>
            <a:r>
              <a:rPr lang="zh-CN" altLang="en-US" dirty="0"/>
              <a:t>（</a:t>
            </a:r>
            <a:r>
              <a:rPr lang="zh-CN" altLang="en-US" b="1" dirty="0"/>
              <a:t>把两个模态的数据都转换为离散的</a:t>
            </a:r>
            <a:r>
              <a:rPr lang="en-US" altLang="zh-CN" b="1" dirty="0"/>
              <a:t>token</a:t>
            </a:r>
            <a:r>
              <a:rPr lang="zh-CN" altLang="en-US" dirty="0"/>
              <a:t>）：</a:t>
            </a:r>
            <a:endParaRPr lang="en-US" altLang="zh-CN" dirty="0"/>
          </a:p>
          <a:p>
            <a:pPr lvl="1"/>
            <a:r>
              <a:rPr lang="en-US" altLang="zh-CN" dirty="0"/>
              <a:t> </a:t>
            </a:r>
            <a:r>
              <a:rPr lang="zh-CN" altLang="en-US" dirty="0"/>
              <a:t>使用编码器</a:t>
            </a:r>
            <a:r>
              <a:rPr lang="en-US" altLang="zh-CN" dirty="0"/>
              <a:t>-</a:t>
            </a:r>
            <a:r>
              <a:rPr lang="zh-CN" altLang="en-US" dirty="0"/>
              <a:t>解码器参数共享的 </a:t>
            </a:r>
            <a:r>
              <a:rPr lang="en-US" altLang="zh-CN" dirty="0"/>
              <a:t>Transformer </a:t>
            </a:r>
            <a:r>
              <a:rPr lang="zh-CN" altLang="en-US" dirty="0"/>
              <a:t>作为自回归生成的主干网络，同时学习文本生成图像、图像生成文本两个任务。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C6CE8-F067-4005-AF09-EC8E087A5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150222"/>
            <a:ext cx="10515599" cy="344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288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C3853-B015-482F-AFE0-0EFEAE058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多模态基础模型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964069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5A527-C7F8-41EA-8342-65864EA7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Multimodal Models: Image-to-Text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DDCE9-388A-4BEC-9F42-CD3C67278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Architectures </a:t>
            </a:r>
          </a:p>
          <a:p>
            <a:pPr lvl="1"/>
            <a:r>
              <a:rPr lang="en-US" dirty="0"/>
              <a:t>(Pre-trained) Image Encoder and Language Models </a:t>
            </a:r>
          </a:p>
          <a:p>
            <a:pPr lvl="1"/>
            <a:r>
              <a:rPr lang="en-US" dirty="0"/>
              <a:t>Trainable modules to connect to two modalities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2DC8B-5908-4AA7-B40C-212E288F7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26" y="3300802"/>
            <a:ext cx="10195348" cy="287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005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AC561-268B-4978-B631-109305E8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Multimodal Models: Image-to-Text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E3A1C-CD33-49DE-AEA3-12BECF7B7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Objective</a:t>
            </a:r>
          </a:p>
          <a:p>
            <a:pPr lvl="1"/>
            <a:r>
              <a:rPr lang="en-US" dirty="0"/>
              <a:t>Cross-Attended Image-to-Text Generation </a:t>
            </a:r>
          </a:p>
          <a:p>
            <a:pPr lvl="1"/>
            <a:r>
              <a:rPr lang="en-US" dirty="0"/>
              <a:t>Autoregressive loss on language output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E5FFE-DE64-4BD6-B61C-A054552FC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66" y="3131093"/>
            <a:ext cx="8991667" cy="323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862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22BB8-906C-4073-B3C7-CCE7A8EF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LMM with Image-Text Pairs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6DF480-149E-4FE8-940A-47ABA4FD5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1400" y="1690687"/>
            <a:ext cx="9677399" cy="429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19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E53B-E9FE-4457-8EA8-52762AF52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LMM with Interleaved Image-Text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1BD4C9-43DE-44EB-A7E2-EFBA6979C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825624"/>
            <a:ext cx="7064829" cy="4772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81523C-3255-4671-B702-B8D2DE64C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49" y="1825623"/>
            <a:ext cx="4199165" cy="46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262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766ED-9ED6-4E64-BF0B-DEE5E1503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LMM with Interleaved Image-Text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57F249-4049-4FA0-9E66-370DDDEC7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105156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705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EB672-30F5-4016-BFCA-DC3E5BF8E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0863"/>
          </a:xfrm>
        </p:spPr>
        <p:txBody>
          <a:bodyPr>
            <a:normAutofit fontScale="90000"/>
          </a:bodyPr>
          <a:lstStyle/>
          <a:p>
            <a:r>
              <a:rPr lang="en-US" dirty="0"/>
              <a:t>GPT-assisted Visual Instruction 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B71FF-5BC1-46FD-BA7D-535762834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4957763"/>
          </a:xfrm>
        </p:spPr>
        <p:txBody>
          <a:bodyPr/>
          <a:lstStyle/>
          <a:p>
            <a:r>
              <a:rPr lang="en-US" altLang="zh-CN" dirty="0"/>
              <a:t>Just use text-only GPT4</a:t>
            </a:r>
            <a:r>
              <a:rPr lang="zh-CN" altLang="en-US" dirty="0"/>
              <a:t>来生成</a:t>
            </a:r>
            <a:r>
              <a:rPr lang="en-US" altLang="zh-CN" dirty="0"/>
              <a:t>Visual instruction</a:t>
            </a:r>
            <a:r>
              <a:rPr lang="zh-CN" altLang="en-US" dirty="0"/>
              <a:t>数据集。</a:t>
            </a:r>
            <a:endParaRPr lang="en-US" altLang="zh-CN" dirty="0"/>
          </a:p>
          <a:p>
            <a:pPr lvl="1"/>
            <a:r>
              <a:rPr lang="zh-CN" altLang="en-US" dirty="0"/>
              <a:t>输入是纯文本（文本形式的</a:t>
            </a:r>
            <a:r>
              <a:rPr lang="en-US" altLang="zh-CN" dirty="0"/>
              <a:t>caption</a:t>
            </a:r>
            <a:r>
              <a:rPr lang="zh-CN" altLang="en-US" dirty="0"/>
              <a:t>和</a:t>
            </a:r>
            <a:r>
              <a:rPr lang="en-US" altLang="zh-CN" dirty="0" err="1"/>
              <a:t>bbox</a:t>
            </a:r>
            <a:r>
              <a:rPr lang="zh-CN" altLang="en-US" dirty="0"/>
              <a:t>需要通过其他的手段来获得）。</a:t>
            </a:r>
            <a:endParaRPr lang="en-US" altLang="zh-CN" dirty="0"/>
          </a:p>
          <a:p>
            <a:pPr lvl="2"/>
            <a:r>
              <a:rPr lang="zh-CN" altLang="en-US" dirty="0"/>
              <a:t>通过提供图片的</a:t>
            </a:r>
            <a:r>
              <a:rPr lang="en-US" altLang="zh-CN" dirty="0"/>
              <a:t>caption</a:t>
            </a:r>
            <a:r>
              <a:rPr lang="zh-CN" altLang="en-US" dirty="0"/>
              <a:t>内容和</a:t>
            </a:r>
            <a:r>
              <a:rPr lang="en-US" altLang="zh-CN" dirty="0" err="1"/>
              <a:t>bbox</a:t>
            </a:r>
            <a:r>
              <a:rPr lang="zh-CN" altLang="en-US" dirty="0"/>
              <a:t>坐标来让</a:t>
            </a:r>
            <a:r>
              <a:rPr lang="en-US" altLang="zh-CN" dirty="0"/>
              <a:t>text-only</a:t>
            </a:r>
            <a:r>
              <a:rPr lang="zh-CN" altLang="en-US" dirty="0"/>
              <a:t>的</a:t>
            </a:r>
            <a:r>
              <a:rPr lang="en-US" altLang="zh-CN" dirty="0"/>
              <a:t>GPT4</a:t>
            </a:r>
            <a:r>
              <a:rPr lang="zh-CN" altLang="en-US" dirty="0"/>
              <a:t>来生成</a:t>
            </a:r>
            <a:r>
              <a:rPr lang="en-US" altLang="zh-CN" dirty="0"/>
              <a:t>QA</a:t>
            </a:r>
            <a:r>
              <a:rPr lang="zh-CN" altLang="en-US" dirty="0"/>
              <a:t>对，</a:t>
            </a:r>
            <a:r>
              <a:rPr lang="en-US" altLang="zh-CN" dirty="0"/>
              <a:t>detailed </a:t>
            </a:r>
            <a:r>
              <a:rPr lang="en-US" altLang="zh-CN" dirty="0" err="1"/>
              <a:t>descriptio</a:t>
            </a:r>
            <a:r>
              <a:rPr lang="zh-CN" altLang="en-US" dirty="0"/>
              <a:t>以及复杂推理的</a:t>
            </a:r>
            <a:r>
              <a:rPr lang="en-US" altLang="zh-CN" dirty="0"/>
              <a:t>QA</a:t>
            </a:r>
            <a:r>
              <a:rPr lang="zh-CN" altLang="en-US" dirty="0"/>
              <a:t>对。</a:t>
            </a:r>
            <a:endParaRPr lang="en-US" altLang="zh-CN" dirty="0"/>
          </a:p>
          <a:p>
            <a:pPr lvl="1"/>
            <a:r>
              <a:rPr lang="zh-CN" altLang="en-US" dirty="0"/>
              <a:t>在构造训练的数据集的时候，需要把</a:t>
            </a:r>
            <a:r>
              <a:rPr lang="en-US" altLang="zh-CN" dirty="0"/>
              <a:t>caption</a:t>
            </a:r>
            <a:r>
              <a:rPr lang="zh-CN" altLang="en-US" dirty="0"/>
              <a:t>和</a:t>
            </a:r>
            <a:r>
              <a:rPr lang="en-US" altLang="zh-CN" dirty="0" err="1"/>
              <a:t>bbox</a:t>
            </a:r>
            <a:r>
              <a:rPr lang="zh-CN" altLang="en-US" dirty="0"/>
              <a:t>对应的图片本身和</a:t>
            </a:r>
            <a:r>
              <a:rPr lang="en-US" altLang="zh-CN" dirty="0"/>
              <a:t>response type</a:t>
            </a:r>
            <a:r>
              <a:rPr lang="zh-CN" altLang="en-US" dirty="0"/>
              <a:t>中的内容来组成对齐的样本（</a:t>
            </a:r>
            <a:r>
              <a:rPr lang="en-US" altLang="zh-CN" dirty="0"/>
              <a:t>caption</a:t>
            </a:r>
            <a:r>
              <a:rPr lang="zh-CN" altLang="en-US" dirty="0"/>
              <a:t>和</a:t>
            </a:r>
            <a:r>
              <a:rPr lang="en-US" altLang="zh-CN" dirty="0" err="1"/>
              <a:t>bbox</a:t>
            </a:r>
            <a:r>
              <a:rPr lang="zh-CN" altLang="en-US" dirty="0"/>
              <a:t>本身不需要）。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A868C-825E-4EDC-A6A1-BB65AE36E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868" y="3530042"/>
            <a:ext cx="9304866" cy="276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220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AB5D7-FF25-4C43-BEBE-DA2F85329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LLaVA</a:t>
            </a:r>
            <a:r>
              <a:rPr lang="en-US" dirty="0"/>
              <a:t>: Large Language-and-Vision Assistant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B0F491-DA94-4A57-BC87-731A2143D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7473" y="1825625"/>
            <a:ext cx="91570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5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DAB19-6BD8-47B9-B4B5-874E4B71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 approaches to learn general image representations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B55AF8-CFC2-42A3-B9DB-88090C1F5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7472" y="3358299"/>
            <a:ext cx="9242620" cy="3286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ED707-FC43-41B4-8766-76405EF34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472" y="1690688"/>
            <a:ext cx="9003470" cy="149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458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365A8-A068-4415-A1FF-30BCA87E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2866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多模态</a:t>
            </a:r>
            <a:r>
              <a:rPr lang="en-US" dirty="0"/>
              <a:t>Agents</a:t>
            </a:r>
          </a:p>
        </p:txBody>
      </p:sp>
    </p:spTree>
    <p:extLst>
      <p:ext uri="{BB962C8B-B14F-4D97-AF65-F5344CB8AC3E}">
        <p14:creationId xmlns:p14="http://schemas.microsoft.com/office/powerpoint/2010/main" val="14252915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286C-6B60-49FD-8EDF-FDEB167D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914"/>
            <a:ext cx="10515600" cy="957944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New Paradigm</a:t>
            </a:r>
            <a:r>
              <a:rPr lang="en-US" sz="4400" b="1" dirty="0"/>
              <a:t>:</a:t>
            </a:r>
            <a:r>
              <a:rPr lang="en-US" b="1" dirty="0"/>
              <a:t> </a:t>
            </a:r>
            <a:r>
              <a:rPr lang="en-US" sz="4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Standalone models on finite scenarios </a:t>
            </a:r>
            <a:r>
              <a:rPr lang="en-US" sz="4400" dirty="0">
                <a:solidFill>
                  <a:srgbClr val="000000"/>
                </a:solidFill>
                <a:latin typeface="Calibri" panose="020F0502020204030204" pitchFamily="34" charset="0"/>
              </a:rPr>
              <a:t>=</a:t>
            </a:r>
            <a:r>
              <a:rPr lang="en-US" sz="4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&gt; Chaining tools for open problems</a:t>
            </a:r>
            <a:br>
              <a:rPr lang="en-US" sz="4400" b="0" dirty="0">
                <a:effectLst/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B9FAB5-081F-4058-A8CC-563FF7BC1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285" y="1785257"/>
            <a:ext cx="10277515" cy="473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160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DAE9F-A26F-4FD3-B520-12E55B3DC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altLang="zh-CN" dirty="0"/>
              <a:t>ontinue…..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26FFE-8906-46A4-9452-D978EFA0E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543"/>
            <a:ext cx="10515600" cy="4609420"/>
          </a:xfrm>
        </p:spPr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altLang="zh-CN" dirty="0"/>
              <a:t>ultimodal agents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Multimodal experts as tools for advanced multimodal reasoning and action</a:t>
            </a:r>
            <a:endParaRPr lang="en-US" b="1" dirty="0"/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65BF2-81C1-44DB-9D1E-B268D5C8A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2714"/>
            <a:ext cx="10515600" cy="336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499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5807D-0D15-47FD-87F5-C4C75D62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1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accent1"/>
                </a:solidFill>
              </a:rPr>
              <a:t>MM-</a:t>
            </a:r>
            <a:r>
              <a:rPr lang="en-US" sz="4400" b="1" dirty="0" err="1">
                <a:solidFill>
                  <a:schemeClr val="accent1"/>
                </a:solidFill>
              </a:rPr>
              <a:t>ReAct</a:t>
            </a:r>
            <a:r>
              <a:rPr lang="en-US" sz="4400" dirty="0"/>
              <a:t>: Prompting </a:t>
            </a:r>
            <a:r>
              <a:rPr lang="en-US" sz="4400" dirty="0" err="1"/>
              <a:t>ChatGPT</a:t>
            </a:r>
            <a:r>
              <a:rPr lang="en-US" sz="4400" dirty="0"/>
              <a:t> for Multimodal Reasoning and Action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044742-CF9F-4494-89CA-AD77646CF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4"/>
            <a:ext cx="10515600" cy="4803775"/>
          </a:xfrm>
        </p:spPr>
      </p:pic>
    </p:spTree>
    <p:extLst>
      <p:ext uri="{BB962C8B-B14F-4D97-AF65-F5344CB8AC3E}">
        <p14:creationId xmlns:p14="http://schemas.microsoft.com/office/powerpoint/2010/main" val="7594041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48B1118F-123B-AC60-C922-790269FD69B0}"/>
              </a:ext>
            </a:extLst>
          </p:cNvPr>
          <p:cNvSpPr txBox="1">
            <a:spLocks/>
          </p:cNvSpPr>
          <p:nvPr/>
        </p:nvSpPr>
        <p:spPr>
          <a:xfrm>
            <a:off x="838200" y="152966"/>
            <a:ext cx="10515600" cy="7864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MM-</a:t>
            </a:r>
            <a:r>
              <a:rPr kumimoji="0" lang="en-US" sz="34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ReAct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Design 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1D7660-FB98-2638-933D-30D4B125A1EE}"/>
              </a:ext>
            </a:extLst>
          </p:cNvPr>
          <p:cNvSpPr txBox="1"/>
          <p:nvPr/>
        </p:nvSpPr>
        <p:spPr>
          <a:xfrm>
            <a:off x="1073939" y="6017394"/>
            <a:ext cx="10239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</a:rPr>
              <a:t>MM-</a:t>
            </a:r>
            <a:r>
              <a:rPr lang="en-US" b="1" i="0" dirty="0" err="1">
                <a:effectLst/>
              </a:rPr>
              <a:t>ReAct</a:t>
            </a:r>
            <a:r>
              <a:rPr lang="en-US" b="1" i="0" dirty="0">
                <a:effectLst/>
              </a:rPr>
              <a:t> is a system paradigm that composes numerous vision experts with ChatGPT for multimodal reasoning and action.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8B0CB8-4D73-0D90-04E8-4BA94FA4A464}"/>
              </a:ext>
            </a:extLst>
          </p:cNvPr>
          <p:cNvGrpSpPr/>
          <p:nvPr/>
        </p:nvGrpSpPr>
        <p:grpSpPr>
          <a:xfrm>
            <a:off x="1999893" y="840606"/>
            <a:ext cx="8192213" cy="5017452"/>
            <a:chOff x="1999893" y="840606"/>
            <a:chExt cx="8192213" cy="501745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DFB0F8-603B-E3F6-FDF9-C2AC377CA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9893" y="840606"/>
              <a:ext cx="8192213" cy="5017452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62BA206-28CE-A146-7C4E-1C7F90BDB524}"/>
                </a:ext>
              </a:extLst>
            </p:cNvPr>
            <p:cNvCxnSpPr>
              <a:cxnSpLocks/>
            </p:cNvCxnSpPr>
            <p:nvPr/>
          </p:nvCxnSpPr>
          <p:spPr>
            <a:xfrm>
              <a:off x="4064655" y="4336026"/>
              <a:ext cx="2128941" cy="429665"/>
            </a:xfrm>
            <a:prstGeom prst="straightConnector1">
              <a:avLst/>
            </a:prstGeom>
            <a:ln w="5715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6C6A50-E15F-A9BA-5412-3F02F121C5A2}"/>
                </a:ext>
              </a:extLst>
            </p:cNvPr>
            <p:cNvSpPr/>
            <p:nvPr/>
          </p:nvSpPr>
          <p:spPr>
            <a:xfrm>
              <a:off x="6313497" y="4336026"/>
              <a:ext cx="2164232" cy="364633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ChatGPT Allocation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AAB699-B81C-D097-8D12-07D9CBF28B61}"/>
                </a:ext>
              </a:extLst>
            </p:cNvPr>
            <p:cNvSpPr/>
            <p:nvPr/>
          </p:nvSpPr>
          <p:spPr>
            <a:xfrm>
              <a:off x="6230786" y="5023666"/>
              <a:ext cx="1164827" cy="364633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ChatGPT: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29235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5FA7AFE7-F2AD-3080-8E51-5A62AD489F1D}"/>
              </a:ext>
            </a:extLst>
          </p:cNvPr>
          <p:cNvSpPr txBox="1">
            <a:spLocks/>
          </p:cNvSpPr>
          <p:nvPr/>
        </p:nvSpPr>
        <p:spPr>
          <a:xfrm>
            <a:off x="838200" y="152966"/>
            <a:ext cx="10515600" cy="7864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accent1"/>
                </a:solidFill>
              </a:rPr>
              <a:t>Extensibility: </a:t>
            </a:r>
            <a:r>
              <a:rPr lang="en-US" altLang="zh-CN" sz="3400" b="1" dirty="0">
                <a:solidFill>
                  <a:schemeClr val="accent1"/>
                </a:solidFill>
              </a:rPr>
              <a:t>GPT + SAM </a:t>
            </a:r>
            <a:r>
              <a:rPr lang="en-US" altLang="zh-CN" sz="3400" b="1" dirty="0"/>
              <a:t>--</a:t>
            </a:r>
            <a:r>
              <a:rPr lang="en-US" altLang="zh-CN" sz="3400" b="1" dirty="0">
                <a:solidFill>
                  <a:schemeClr val="accent1"/>
                </a:solidFill>
              </a:rPr>
              <a:t> </a:t>
            </a:r>
            <a:r>
              <a:rPr lang="en-US" altLang="zh-CN" sz="3400" dirty="0"/>
              <a:t>Understanding Human Pointing</a:t>
            </a:r>
            <a:endParaRPr lang="en-US" sz="3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BAABC-0B6B-2F6A-7C53-6D47B8B45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83384"/>
            <a:ext cx="10317480" cy="5321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877F41-5AAC-8161-374B-860802D13724}"/>
              </a:ext>
            </a:extLst>
          </p:cNvPr>
          <p:cNvSpPr txBox="1"/>
          <p:nvPr/>
        </p:nvSpPr>
        <p:spPr>
          <a:xfrm>
            <a:off x="609599" y="903132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InternGPT</a:t>
            </a:r>
            <a:r>
              <a:rPr lang="en-US" dirty="0"/>
              <a:t>: Solving Vision-Centric Tasks by Interacting with ChatGPT Beyond Language</a:t>
            </a:r>
          </a:p>
        </p:txBody>
      </p:sp>
    </p:spTree>
    <p:extLst>
      <p:ext uri="{BB962C8B-B14F-4D97-AF65-F5344CB8AC3E}">
        <p14:creationId xmlns:p14="http://schemas.microsoft.com/office/powerpoint/2010/main" val="6881982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865B24AD-3CED-1E27-19E5-1AEB7370BD5C}"/>
              </a:ext>
            </a:extLst>
          </p:cNvPr>
          <p:cNvSpPr txBox="1">
            <a:spLocks/>
          </p:cNvSpPr>
          <p:nvPr/>
        </p:nvSpPr>
        <p:spPr>
          <a:xfrm>
            <a:off x="838200" y="152966"/>
            <a:ext cx="8691390" cy="7864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accent1"/>
                </a:solidFill>
              </a:rPr>
              <a:t>Extensibility</a:t>
            </a:r>
            <a:r>
              <a:rPr lang="en-US" sz="3400" dirty="0"/>
              <a:t>: Plug-and-play (Adding More Tools)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21359-B3CB-3347-B75C-D160CB934366}"/>
              </a:ext>
            </a:extLst>
          </p:cNvPr>
          <p:cNvSpPr txBox="1"/>
          <p:nvPr/>
        </p:nvSpPr>
        <p:spPr>
          <a:xfrm>
            <a:off x="609599" y="903132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HuggingGPT: Solving AI Tasks with ChatGPT and its Friends in </a:t>
            </a:r>
            <a:r>
              <a:rPr lang="en-US" dirty="0" err="1"/>
              <a:t>HuggingFace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62E80D-C288-7C1A-018D-8FBA135B7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2705"/>
            <a:ext cx="10744199" cy="538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8901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1558C1-6F5A-DB4E-810A-390693CBC8A0}"/>
              </a:ext>
            </a:extLst>
          </p:cNvPr>
          <p:cNvSpPr txBox="1"/>
          <p:nvPr/>
        </p:nvSpPr>
        <p:spPr>
          <a:xfrm>
            <a:off x="752821" y="966716"/>
            <a:ext cx="1071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Chameleon: Plug-and-Play Compositional Reasoning with Large Language Models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10549D9-AAE1-D42A-998B-3A96FE0440EF}"/>
              </a:ext>
            </a:extLst>
          </p:cNvPr>
          <p:cNvSpPr txBox="1">
            <a:spLocks/>
          </p:cNvSpPr>
          <p:nvPr/>
        </p:nvSpPr>
        <p:spPr>
          <a:xfrm>
            <a:off x="838200" y="152966"/>
            <a:ext cx="10515600" cy="7864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accent1"/>
                </a:solidFill>
              </a:rPr>
              <a:t>Extensibility</a:t>
            </a:r>
            <a:r>
              <a:rPr lang="en-US" sz="3400" dirty="0"/>
              <a:t>: Plug-and-play (Adding More Tools)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805-D1D3-8187-F02F-8C9B9C8D8B26}"/>
              </a:ext>
            </a:extLst>
          </p:cNvPr>
          <p:cNvGrpSpPr/>
          <p:nvPr/>
        </p:nvGrpSpPr>
        <p:grpSpPr>
          <a:xfrm>
            <a:off x="838200" y="4838028"/>
            <a:ext cx="10515600" cy="1954657"/>
            <a:chOff x="609600" y="882013"/>
            <a:chExt cx="10972800" cy="220270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C9C0A5B-87D1-1624-234D-AA50840DC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7406"/>
            <a:stretch/>
          </p:blipFill>
          <p:spPr>
            <a:xfrm>
              <a:off x="609600" y="882013"/>
              <a:ext cx="10972800" cy="78647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5934ECA-8540-9B50-66E9-9E9C4BCCF4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5245" b="31821"/>
            <a:stretch/>
          </p:blipFill>
          <p:spPr>
            <a:xfrm>
              <a:off x="609600" y="1652525"/>
              <a:ext cx="10972800" cy="1432192"/>
            </a:xfrm>
            <a:prstGeom prst="rect">
              <a:avLst/>
            </a:prstGeom>
          </p:spPr>
        </p:pic>
      </p:grpSp>
      <p:pic>
        <p:nvPicPr>
          <p:cNvPr id="4098" name="Picture 2" descr="a beautiful painting of a llama following the instructions of the AI robot, by studio ghibli, octane render, brilliantly coloured">
            <a:extLst>
              <a:ext uri="{FF2B5EF4-FFF2-40B4-BE49-F238E27FC236}">
                <a16:creationId xmlns:a16="http://schemas.microsoft.com/office/drawing/2014/main" id="{98391956-9921-A4A0-596B-A718C2A1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2833"/>
            <a:ext cx="10515600" cy="328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4058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94A9D083-FBFD-F3A5-3E1F-BACFE93D1A0D}"/>
              </a:ext>
            </a:extLst>
          </p:cNvPr>
          <p:cNvSpPr txBox="1">
            <a:spLocks/>
          </p:cNvSpPr>
          <p:nvPr/>
        </p:nvSpPr>
        <p:spPr>
          <a:xfrm>
            <a:off x="838200" y="152966"/>
            <a:ext cx="10515600" cy="7864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accent1"/>
                </a:solidFill>
              </a:rPr>
              <a:t>Improving Accuracy in Tool Using: </a:t>
            </a:r>
            <a:r>
              <a:rPr lang="en-US" sz="3400" dirty="0"/>
              <a:t>Self-Assessment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F7E63-ADE2-BCF9-B571-EC4FE2B5D390}"/>
              </a:ext>
            </a:extLst>
          </p:cNvPr>
          <p:cNvSpPr txBox="1"/>
          <p:nvPr/>
        </p:nvSpPr>
        <p:spPr>
          <a:xfrm>
            <a:off x="605993" y="879234"/>
            <a:ext cx="10994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AssistGPT</a:t>
            </a:r>
            <a:r>
              <a:rPr lang="en-US" dirty="0"/>
              <a:t>: A General Multi-modal Assistant that can Plan, Execute, Inspect, and Learn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08535-08B0-40D3-AE0A-127B52995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20119"/>
            <a:ext cx="10515599" cy="56378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731186-B9F9-192A-9802-3BF521A6AF0D}"/>
              </a:ext>
            </a:extLst>
          </p:cNvPr>
          <p:cNvSpPr/>
          <p:nvPr/>
        </p:nvSpPr>
        <p:spPr>
          <a:xfrm>
            <a:off x="2422187" y="5364803"/>
            <a:ext cx="7442783" cy="14591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139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F4D37B7E-E414-3811-F091-6AF4E6F2E2A3}"/>
              </a:ext>
            </a:extLst>
          </p:cNvPr>
          <p:cNvSpPr txBox="1">
            <a:spLocks/>
          </p:cNvSpPr>
          <p:nvPr/>
        </p:nvSpPr>
        <p:spPr>
          <a:xfrm>
            <a:off x="838200" y="152966"/>
            <a:ext cx="10515600" cy="7864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accent1"/>
                </a:solidFill>
              </a:rPr>
              <a:t>Future Directions</a:t>
            </a:r>
            <a:r>
              <a:rPr lang="en-US" sz="3400" dirty="0"/>
              <a:t>: Retrieval-Augmented Multimodal Agents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D48383-58F1-3D3C-DA7B-DAA013BB7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2874"/>
            <a:ext cx="10515600" cy="5282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C89D0F-A439-6543-958C-E1F95F6FD642}"/>
              </a:ext>
            </a:extLst>
          </p:cNvPr>
          <p:cNvSpPr txBox="1"/>
          <p:nvPr/>
        </p:nvSpPr>
        <p:spPr>
          <a:xfrm>
            <a:off x="2530665" y="754778"/>
            <a:ext cx="713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RETA-LLM: A Retrieval-Augmented Large Language Model Toolkit</a:t>
            </a:r>
          </a:p>
        </p:txBody>
      </p:sp>
    </p:spTree>
    <p:extLst>
      <p:ext uri="{BB962C8B-B14F-4D97-AF65-F5344CB8AC3E}">
        <p14:creationId xmlns:p14="http://schemas.microsoft.com/office/powerpoint/2010/main" val="3367063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A6F0-61C2-49AB-BF9F-2D275115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监督学习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CF0098-B2E5-4B06-AA26-C57560411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25624"/>
            <a:ext cx="10663989" cy="479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33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8FF5B-3E14-4545-BADB-9D4CCFD51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4934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谢谢！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12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0358-19E3-46DB-953F-CC13AB98C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</a:t>
            </a:r>
            <a:r>
              <a:rPr lang="en-US" altLang="zh-CN" dirty="0"/>
              <a:t>-</a:t>
            </a:r>
            <a:r>
              <a:rPr lang="zh-CN" altLang="en-US" dirty="0"/>
              <a:t>图片对比学习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612901-AF86-4C6A-A2F5-1799541A7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3448" y="1825625"/>
            <a:ext cx="9927771" cy="472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24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30008</TotalTime>
  <Words>8964</Words>
  <Application>Microsoft Office PowerPoint</Application>
  <PresentationFormat>Widescreen</PresentationFormat>
  <Paragraphs>511</Paragraphs>
  <Slides>80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Calibri</vt:lpstr>
      <vt:lpstr>Calibri Light</vt:lpstr>
      <vt:lpstr>Office Theme</vt:lpstr>
      <vt:lpstr>多模态基础模型初探</vt:lpstr>
      <vt:lpstr>大纲</vt:lpstr>
      <vt:lpstr>Model的发展轨迹</vt:lpstr>
      <vt:lpstr>什么是多模态基础模型？（下图是狭义的）</vt:lpstr>
      <vt:lpstr>视觉理解</vt:lpstr>
      <vt:lpstr>视觉理解的核心：visual representation学习</vt:lpstr>
      <vt:lpstr>different approaches to learn general image representations</vt:lpstr>
      <vt:lpstr>监督学习</vt:lpstr>
      <vt:lpstr>语言-图片对比学习</vt:lpstr>
      <vt:lpstr>语言-图片对比学习---Model design： from the image side</vt:lpstr>
      <vt:lpstr>语言-图片对比学习--- Model design: from the language side</vt:lpstr>
      <vt:lpstr>语言-图片对比学习--- Model design: improved interpretability</vt:lpstr>
      <vt:lpstr>语言-图片对比学习--- Model design: more modalities</vt:lpstr>
      <vt:lpstr>语言-图片对比学习--- Objective function: </vt:lpstr>
      <vt:lpstr>image-only contrastive learning</vt:lpstr>
      <vt:lpstr>image-only non-contrastive learning</vt:lpstr>
      <vt:lpstr>masked image modeling</vt:lpstr>
      <vt:lpstr>masked image modeling</vt:lpstr>
      <vt:lpstr>视觉生成</vt:lpstr>
      <vt:lpstr>Text-to-Image Basics</vt:lpstr>
      <vt:lpstr>Stable Diffusion (SD) Basics</vt:lpstr>
      <vt:lpstr>Stable Diffusion (SD) Basics</vt:lpstr>
      <vt:lpstr>Stable Diffusion (SD) Basics</vt:lpstr>
      <vt:lpstr>SDXL</vt:lpstr>
      <vt:lpstr>SDXL-turbo</vt:lpstr>
      <vt:lpstr>Stable cascade</vt:lpstr>
      <vt:lpstr>有支持中文的SD模型吗？</vt:lpstr>
      <vt:lpstr>Alignments in Text-to-Image Generation</vt:lpstr>
      <vt:lpstr>Controllable generation</vt:lpstr>
      <vt:lpstr>Controllable generation</vt:lpstr>
      <vt:lpstr>Text-based edit----Latents spatial blend</vt:lpstr>
      <vt:lpstr>Text-based edit----Image-text Attention Edit</vt:lpstr>
      <vt:lpstr>Text-based edit----Edit instruction</vt:lpstr>
      <vt:lpstr>Text-based edit----Editing Systems with External Models</vt:lpstr>
      <vt:lpstr>Text prompt following</vt:lpstr>
      <vt:lpstr>Text prompt following</vt:lpstr>
      <vt:lpstr>Concept Customization</vt:lpstr>
      <vt:lpstr>Img2img的实现方式</vt:lpstr>
      <vt:lpstr>生成的图片质量如何评价？</vt:lpstr>
      <vt:lpstr>视频生成----挑战</vt:lpstr>
      <vt:lpstr>视频生成----为什么长视频不好生成？</vt:lpstr>
      <vt:lpstr>视频生成 ---- PixelDance（长视频生成）</vt:lpstr>
      <vt:lpstr>视频生成 ----animateDiff （极短视频生成）</vt:lpstr>
      <vt:lpstr>视频生成 ----Stable Video diffusion （极短视频生成）</vt:lpstr>
      <vt:lpstr>视频生成----Emu video （极短视频生成）</vt:lpstr>
      <vt:lpstr>视频生成 ---- MagicVideo-v2 （极短视频生成）</vt:lpstr>
      <vt:lpstr>3D生成</vt:lpstr>
      <vt:lpstr>3D生成----原生3D派</vt:lpstr>
      <vt:lpstr>3D生成---- 2D升维派</vt:lpstr>
      <vt:lpstr>统一的视觉模型</vt:lpstr>
      <vt:lpstr>Lesson from LLM</vt:lpstr>
      <vt:lpstr>Unique Challenges in Vision: Modeling</vt:lpstr>
      <vt:lpstr>Unique Challenges in Vision: Data</vt:lpstr>
      <vt:lpstr>Unify Different Granularities</vt:lpstr>
      <vt:lpstr>Unify Different Granularities--Outputs Unification</vt:lpstr>
      <vt:lpstr>Unify Different Granularities--Functionality unification</vt:lpstr>
      <vt:lpstr>How to Enable Vision Model to “Chat”</vt:lpstr>
      <vt:lpstr>In-Context Learning for Vision</vt:lpstr>
      <vt:lpstr>In-Context Learning for Vision</vt:lpstr>
      <vt:lpstr>Interactive Interface for Vision</vt:lpstr>
      <vt:lpstr>text2img和image2text能统一建模吗？</vt:lpstr>
      <vt:lpstr>多模态基础模型</vt:lpstr>
      <vt:lpstr>Large Multimodal Models: Image-to-Text Generative Models</vt:lpstr>
      <vt:lpstr>Large Multimodal Models: Image-to-Text Generative Models</vt:lpstr>
      <vt:lpstr>Example 1: LMM with Image-Text Pairs</vt:lpstr>
      <vt:lpstr>Example 2: LMM with Interleaved Image-Text Data</vt:lpstr>
      <vt:lpstr>Example 2: LMM with Interleaved Image-Text Data</vt:lpstr>
      <vt:lpstr>GPT-assisted Visual Instruction Data Generation</vt:lpstr>
      <vt:lpstr>LLaVA: Large Language-and-Vision Assistant</vt:lpstr>
      <vt:lpstr>多模态Agents</vt:lpstr>
      <vt:lpstr>New Paradigm: Standalone models on finite scenarios =&gt; Chaining tools for open problems </vt:lpstr>
      <vt:lpstr>Continue…..</vt:lpstr>
      <vt:lpstr>MM-ReAct: Prompting ChatGPT for Multimodal Reasoning and 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多模态大模型初探</dc:title>
  <dc:creator>Liang, Yuhui</dc:creator>
  <cp:lastModifiedBy>Liang, Yuhui</cp:lastModifiedBy>
  <cp:revision>642</cp:revision>
  <dcterms:created xsi:type="dcterms:W3CDTF">2024-01-17T09:21:30Z</dcterms:created>
  <dcterms:modified xsi:type="dcterms:W3CDTF">2024-05-29T07:52:11Z</dcterms:modified>
</cp:coreProperties>
</file>